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40"/>
  </p:notesMasterIdLst>
  <p:sldIdLst>
    <p:sldId id="312" r:id="rId4"/>
    <p:sldId id="296" r:id="rId5"/>
    <p:sldId id="310" r:id="rId6"/>
    <p:sldId id="311" r:id="rId7"/>
    <p:sldId id="313" r:id="rId8"/>
    <p:sldId id="330" r:id="rId9"/>
    <p:sldId id="327" r:id="rId10"/>
    <p:sldId id="260" r:id="rId11"/>
    <p:sldId id="328" r:id="rId12"/>
    <p:sldId id="277" r:id="rId13"/>
    <p:sldId id="314" r:id="rId14"/>
    <p:sldId id="291" r:id="rId15"/>
    <p:sldId id="316" r:id="rId16"/>
    <p:sldId id="305" r:id="rId17"/>
    <p:sldId id="315" r:id="rId18"/>
    <p:sldId id="318" r:id="rId19"/>
    <p:sldId id="319" r:id="rId20"/>
    <p:sldId id="320" r:id="rId21"/>
    <p:sldId id="306" r:id="rId22"/>
    <p:sldId id="307" r:id="rId23"/>
    <p:sldId id="321" r:id="rId24"/>
    <p:sldId id="322" r:id="rId25"/>
    <p:sldId id="323" r:id="rId26"/>
    <p:sldId id="324" r:id="rId27"/>
    <p:sldId id="331" r:id="rId28"/>
    <p:sldId id="332" r:id="rId29"/>
    <p:sldId id="342" r:id="rId30"/>
    <p:sldId id="343" r:id="rId31"/>
    <p:sldId id="333" r:id="rId32"/>
    <p:sldId id="344" r:id="rId33"/>
    <p:sldId id="329" r:id="rId34"/>
    <p:sldId id="345" r:id="rId35"/>
    <p:sldId id="346" r:id="rId36"/>
    <p:sldId id="347" r:id="rId37"/>
    <p:sldId id="326" r:id="rId38"/>
    <p:sldId id="348" r:id="rId39"/>
  </p:sldIdLst>
  <p:sldSz cx="8640763" cy="6480175"/>
  <p:notesSz cx="6858000" cy="9144000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1pPr>
    <a:lvl2pPr marL="742950" indent="-28575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2pPr>
    <a:lvl3pPr marL="11430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3pPr>
    <a:lvl4pPr marL="16002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4pPr>
    <a:lvl5pPr marL="20574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5pPr>
    <a:lvl6pPr marL="2286000" algn="l" defTabSz="457200" rtl="0" eaLnBrk="1" latinLnBrk="0" hangingPunct="1"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6pPr>
    <a:lvl7pPr marL="2743200" algn="l" defTabSz="457200" rtl="0" eaLnBrk="1" latinLnBrk="0" hangingPunct="1"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7pPr>
    <a:lvl8pPr marL="3200400" algn="l" defTabSz="457200" rtl="0" eaLnBrk="1" latinLnBrk="0" hangingPunct="1"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8pPr>
    <a:lvl9pPr marL="3657600" algn="l" defTabSz="457200" rtl="0" eaLnBrk="1" latinLnBrk="0" hangingPunct="1"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AA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39"/>
    <p:restoredTop sz="85534" autoAdjust="0"/>
  </p:normalViewPr>
  <p:slideViewPr>
    <p:cSldViewPr>
      <p:cViewPr varScale="1">
        <p:scale>
          <a:sx n="106" d="100"/>
          <a:sy n="106" d="100"/>
        </p:scale>
        <p:origin x="1592" y="18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/Relationships>
</file>

<file path=ppt/media/image10.png>
</file>

<file path=ppt/media/image11.jpg>
</file>

<file path=ppt/media/image12.png>
</file>

<file path=ppt/media/image13.jpg>
</file>

<file path=ppt/media/image14.gif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0" y="695325"/>
            <a:ext cx="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5266158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84503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Different</a:t>
            </a:r>
            <a:r>
              <a:rPr lang="de-DE" baseline="0" dirty="0"/>
              <a:t> </a:t>
            </a:r>
            <a:r>
              <a:rPr lang="de-DE" baseline="0" dirty="0" err="1"/>
              <a:t>aspects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neural</a:t>
            </a:r>
            <a:r>
              <a:rPr lang="de-DE" baseline="0" dirty="0"/>
              <a:t> </a:t>
            </a:r>
            <a:r>
              <a:rPr lang="de-DE" baseline="0" dirty="0" err="1"/>
              <a:t>oscillations</a:t>
            </a:r>
            <a:endParaRPr lang="de-DE" baseline="0" dirty="0"/>
          </a:p>
          <a:p>
            <a:r>
              <a:rPr lang="de-DE" baseline="0" dirty="0"/>
              <a:t>ERP: Phase </a:t>
            </a:r>
            <a:r>
              <a:rPr lang="de-DE" baseline="0" dirty="0" err="1"/>
              <a:t>always</a:t>
            </a:r>
            <a:r>
              <a:rPr lang="de-DE" baseline="0" dirty="0"/>
              <a:t> </a:t>
            </a:r>
            <a:r>
              <a:rPr lang="de-DE" baseline="0" dirty="0" err="1"/>
              <a:t>similar</a:t>
            </a:r>
            <a:r>
              <a:rPr lang="de-DE" baseline="0" dirty="0"/>
              <a:t>, </a:t>
            </a:r>
            <a:r>
              <a:rPr lang="de-DE" baseline="0" dirty="0" err="1"/>
              <a:t>only</a:t>
            </a:r>
            <a:r>
              <a:rPr lang="de-DE" baseline="0" dirty="0"/>
              <a:t> </a:t>
            </a:r>
            <a:r>
              <a:rPr lang="de-DE" baseline="0" dirty="0" err="1"/>
              <a:t>amplitude</a:t>
            </a:r>
            <a:r>
              <a:rPr lang="de-DE" baseline="0" dirty="0"/>
              <a:t> </a:t>
            </a:r>
            <a:r>
              <a:rPr lang="de-DE" baseline="0" dirty="0" err="1"/>
              <a:t>varies</a:t>
            </a:r>
            <a:endParaRPr lang="de-DE" baseline="0" dirty="0"/>
          </a:p>
          <a:p>
            <a:r>
              <a:rPr lang="de-DE" baseline="0" dirty="0"/>
              <a:t>Time-</a:t>
            </a:r>
            <a:r>
              <a:rPr lang="de-DE" baseline="0" dirty="0" err="1"/>
              <a:t>Frequency</a:t>
            </a:r>
            <a:r>
              <a:rPr lang="de-DE" baseline="0" dirty="0"/>
              <a:t> Analysis: All </a:t>
            </a:r>
            <a:r>
              <a:rPr lang="de-DE" baseline="0" dirty="0" err="1"/>
              <a:t>aspects</a:t>
            </a:r>
            <a:r>
              <a:rPr lang="de-DE" baseline="0" dirty="0"/>
              <a:t>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vary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65522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8434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baseline="0" dirty="0">
              <a:ea typeface="ＭＳ Ｐゴシック" charset="0"/>
              <a:cs typeface="ＭＳ Ｐゴシック" charset="0"/>
            </a:endParaRP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Problem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for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ERP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analysis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: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What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happens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if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signal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not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temporally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stable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-&gt;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Averaging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will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erase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the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signal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.</a:t>
            </a:r>
          </a:p>
          <a:p>
            <a:r>
              <a:rPr lang="de-DE" dirty="0" err="1">
                <a:ea typeface="ＭＳ Ｐゴシック" charset="0"/>
                <a:cs typeface="ＭＳ Ｐゴシック" charset="0"/>
              </a:rPr>
              <a:t>How</a:t>
            </a:r>
            <a:r>
              <a:rPr lang="de-DE" dirty="0">
                <a:ea typeface="ＭＳ Ｐゴシック" charset="0"/>
                <a:cs typeface="ＭＳ Ｐゴシック" charset="0"/>
              </a:rPr>
              <a:t>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can</a:t>
            </a:r>
            <a:r>
              <a:rPr lang="de-DE" dirty="0">
                <a:ea typeface="ＭＳ Ｐゴシック" charset="0"/>
                <a:cs typeface="ＭＳ Ｐゴシック" charset="0"/>
              </a:rPr>
              <a:t>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we</a:t>
            </a:r>
            <a:r>
              <a:rPr lang="de-DE" dirty="0">
                <a:ea typeface="ＭＳ Ｐゴシック" charset="0"/>
                <a:cs typeface="ＭＳ Ｐゴシック" charset="0"/>
              </a:rPr>
              <a:t>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analyze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the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signal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in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further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detail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: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Oscillations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mr-IN" baseline="0" dirty="0">
                <a:ea typeface="ＭＳ Ｐゴシック" charset="0"/>
                <a:cs typeface="ＭＳ Ｐゴシック" charset="0"/>
              </a:rPr>
              <a:t>–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&gt;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Contain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different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Frequencies</a:t>
            </a:r>
            <a:endParaRPr lang="de-DE" baseline="0" dirty="0">
              <a:ea typeface="ＭＳ Ｐゴシック" charset="0"/>
              <a:cs typeface="ＭＳ Ｐゴシック" charset="0"/>
            </a:endParaRPr>
          </a:p>
          <a:p>
            <a:endParaRPr lang="de-DE" baseline="0" dirty="0">
              <a:ea typeface="ＭＳ Ｐゴシック" charset="0"/>
              <a:cs typeface="ＭＳ Ｐゴシック" charset="0"/>
            </a:endParaRP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Solution: Look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Oscillations</a:t>
            </a:r>
            <a:endParaRPr lang="de-DE" dirty="0">
              <a:ea typeface="ＭＳ Ｐゴシック" charset="0"/>
              <a:cs typeface="ＭＳ Ｐゴシック" charset="0"/>
            </a:endParaRPr>
          </a:p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2 Different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types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of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oscillations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: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Evoked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and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Induced</a:t>
            </a:r>
            <a:endParaRPr lang="de-DE" baseline="0" dirty="0">
              <a:ea typeface="ＭＳ Ｐゴシック" charset="0"/>
              <a:cs typeface="ＭＳ Ｐゴシック" charset="0"/>
            </a:endParaRPr>
          </a:p>
          <a:p>
            <a:r>
              <a:rPr lang="de-DE" baseline="0" dirty="0" err="1">
                <a:ea typeface="ＭＳ Ｐゴシック" charset="0"/>
                <a:cs typeface="ＭＳ Ｐゴシック" charset="0"/>
              </a:rPr>
              <a:t>Evoked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similar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to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ERP.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Induced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not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locked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in time.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Induced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more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relevant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for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cognitive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and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perceptual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processes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.</a:t>
            </a:r>
          </a:p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dirty="0">
                <a:ea typeface="ＭＳ Ｐゴシック" charset="0"/>
                <a:cs typeface="ＭＳ Ｐゴシック" charset="0"/>
              </a:rPr>
              <a:t>Entweder kann man durch eine einfache Fourier-Transformation die Zeitreiheninformation in eine Frequenzdarstellung übertragen (geht nur, da Schwingungen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kontinierlich</a:t>
            </a:r>
            <a:r>
              <a:rPr lang="de-DE" dirty="0">
                <a:ea typeface="ＭＳ Ｐゴシック" charset="0"/>
                <a:cs typeface="ＭＳ Ｐゴシック" charset="0"/>
              </a:rPr>
              <a:t> sind, bzw. unter dieser Annahme) oder in eine Zeit-Frequenz-</a:t>
            </a:r>
            <a:r>
              <a:rPr lang="de-DE" dirty="0" err="1">
                <a:ea typeface="ＭＳ Ｐゴシック" charset="0"/>
                <a:cs typeface="ＭＳ Ｐゴシック" charset="0"/>
              </a:rPr>
              <a:t>Darestellung</a:t>
            </a:r>
            <a:r>
              <a:rPr lang="de-DE" dirty="0">
                <a:ea typeface="ＭＳ Ｐゴシック" charset="0"/>
                <a:cs typeface="ＭＳ Ｐゴシック" charset="0"/>
              </a:rPr>
              <a:t> übertragen, in der der Zeitverlauf jeder Frequenz dargestellt ist.</a:t>
            </a:r>
          </a:p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dirty="0">
                <a:ea typeface="ＭＳ Ｐゴシック" charset="0"/>
                <a:cs typeface="ＭＳ Ｐゴシック" charset="0"/>
              </a:rPr>
              <a:t>Hier sieht man jetzt auch schon, dass es 2 Arten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Oszillatorischer</a:t>
            </a:r>
            <a:r>
              <a:rPr lang="de-DE" dirty="0">
                <a:ea typeface="ＭＳ Ｐゴシック" charset="0"/>
                <a:cs typeface="ＭＳ Ｐゴシック" charset="0"/>
              </a:rPr>
              <a:t> Aktivität gibt: induziert und evoziert.</a:t>
            </a:r>
          </a:p>
        </p:txBody>
      </p:sp>
      <p:sp>
        <p:nvSpPr>
          <p:cNvPr id="18435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CA1C872-D3A7-7245-B692-D1860ABF2DC8}" type="slidenum">
              <a:rPr lang="de-DE" sz="1200"/>
              <a:pPr eaLnBrk="1" hangingPunct="1"/>
              <a:t>14</a:t>
            </a:fld>
            <a:endParaRPr lang="de-DE"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>
                <a:cs typeface="+mn-cs"/>
              </a:rPr>
              <a:t>In </a:t>
            </a:r>
            <a:r>
              <a:rPr lang="de-DE" dirty="0" err="1">
                <a:cs typeface="+mn-cs"/>
              </a:rPr>
              <a:t>cognitive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Neurscience</a:t>
            </a:r>
            <a:r>
              <a:rPr lang="de-DE" dirty="0">
                <a:cs typeface="+mn-cs"/>
              </a:rPr>
              <a:t>,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not </a:t>
            </a:r>
            <a:r>
              <a:rPr lang="de-DE" baseline="0" dirty="0" err="1">
                <a:cs typeface="+mn-cs"/>
              </a:rPr>
              <a:t>only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ongoing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signal</a:t>
            </a:r>
            <a:r>
              <a:rPr lang="de-DE" baseline="0" dirty="0">
                <a:cs typeface="+mn-cs"/>
              </a:rPr>
              <a:t>, but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also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signal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repeated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presentations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same </a:t>
            </a:r>
            <a:r>
              <a:rPr lang="de-DE" baseline="0" dirty="0" err="1">
                <a:cs typeface="+mn-cs"/>
              </a:rPr>
              <a:t>stimulus</a:t>
            </a:r>
            <a:r>
              <a:rPr lang="de-DE" baseline="0" dirty="0">
                <a:cs typeface="+mn-cs"/>
              </a:rPr>
              <a:t>.</a:t>
            </a:r>
          </a:p>
          <a:p>
            <a:pPr>
              <a:defRPr/>
            </a:pPr>
            <a:r>
              <a:rPr lang="de-DE" baseline="0" dirty="0" err="1">
                <a:cs typeface="+mn-cs"/>
              </a:rPr>
              <a:t>Then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can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average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single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responses</a:t>
            </a:r>
            <a:r>
              <a:rPr lang="de-DE" baseline="0" dirty="0">
                <a:cs typeface="+mn-cs"/>
              </a:rPr>
              <a:t>, so </a:t>
            </a:r>
            <a:r>
              <a:rPr lang="de-DE" baseline="0" dirty="0" err="1">
                <a:cs typeface="+mn-cs"/>
              </a:rPr>
              <a:t>see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what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common</a:t>
            </a:r>
            <a:r>
              <a:rPr lang="de-DE" baseline="0" dirty="0">
                <a:cs typeface="+mn-cs"/>
              </a:rPr>
              <a:t> after </a:t>
            </a:r>
            <a:r>
              <a:rPr lang="de-DE" baseline="0" dirty="0" err="1">
                <a:cs typeface="+mn-cs"/>
              </a:rPr>
              <a:t>each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presentation</a:t>
            </a:r>
            <a:r>
              <a:rPr lang="de-DE" baseline="0" dirty="0">
                <a:cs typeface="+mn-cs"/>
              </a:rPr>
              <a:t>.</a:t>
            </a:r>
          </a:p>
          <a:p>
            <a:pPr>
              <a:defRPr/>
            </a:pPr>
            <a:r>
              <a:rPr lang="de-DE" baseline="0" dirty="0">
                <a:cs typeface="+mn-cs"/>
              </a:rPr>
              <a:t>This </a:t>
            </a:r>
            <a:r>
              <a:rPr lang="de-DE" baseline="0" dirty="0" err="1">
                <a:cs typeface="+mn-cs"/>
              </a:rPr>
              <a:t>gives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us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so </a:t>
            </a:r>
            <a:r>
              <a:rPr lang="de-DE" baseline="0" dirty="0" err="1">
                <a:cs typeface="+mn-cs"/>
              </a:rPr>
              <a:t>called</a:t>
            </a:r>
            <a:r>
              <a:rPr lang="de-DE" baseline="0" dirty="0">
                <a:cs typeface="+mn-cs"/>
              </a:rPr>
              <a:t> „ERP“</a:t>
            </a:r>
          </a:p>
          <a:p>
            <a:pPr>
              <a:defRPr/>
            </a:pPr>
            <a:r>
              <a:rPr lang="de-DE" baseline="0" dirty="0" err="1">
                <a:cs typeface="+mn-cs"/>
              </a:rPr>
              <a:t>Polarity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is</a:t>
            </a:r>
            <a:r>
              <a:rPr lang="de-DE" baseline="0" dirty="0">
                <a:cs typeface="+mn-cs"/>
              </a:rPr>
              <a:t> not </a:t>
            </a:r>
            <a:r>
              <a:rPr lang="de-DE" baseline="0" dirty="0" err="1">
                <a:cs typeface="+mn-cs"/>
              </a:rPr>
              <a:t>important</a:t>
            </a:r>
            <a:r>
              <a:rPr lang="de-DE" baseline="0" dirty="0">
                <a:cs typeface="+mn-cs"/>
              </a:rPr>
              <a:t>! </a:t>
            </a:r>
            <a:r>
              <a:rPr lang="de-DE" baseline="0" dirty="0" err="1">
                <a:cs typeface="+mn-cs"/>
              </a:rPr>
              <a:t>Depends</a:t>
            </a:r>
            <a:r>
              <a:rPr lang="de-DE" baseline="0" dirty="0">
                <a:cs typeface="+mn-cs"/>
              </a:rPr>
              <a:t> on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Reference!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Look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X, </a:t>
            </a:r>
            <a:r>
              <a:rPr lang="de-DE" dirty="0" err="1"/>
              <a:t>clap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found</a:t>
            </a:r>
            <a:r>
              <a:rPr lang="de-DE" baseline="0" dirty="0"/>
              <a:t> </a:t>
            </a:r>
            <a:r>
              <a:rPr lang="de-DE" baseline="0" dirty="0" err="1"/>
              <a:t>it</a:t>
            </a:r>
            <a:endParaRPr lang="de-DE" dirty="0"/>
          </a:p>
          <a:p>
            <a:r>
              <a:rPr lang="de-DE" dirty="0"/>
              <a:t>Fast </a:t>
            </a:r>
            <a:r>
              <a:rPr lang="de-DE" dirty="0" err="1"/>
              <a:t>processing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81775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de-DE" dirty="0"/>
              <a:t>Look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T, </a:t>
            </a:r>
            <a:r>
              <a:rPr lang="de-DE" dirty="0" err="1"/>
              <a:t>clap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found</a:t>
            </a:r>
            <a:r>
              <a:rPr lang="de-DE" baseline="0" dirty="0"/>
              <a:t> </a:t>
            </a:r>
            <a:r>
              <a:rPr lang="de-DE" baseline="0" dirty="0" err="1"/>
              <a:t>it</a:t>
            </a:r>
            <a:endParaRPr lang="de-DE" dirty="0"/>
          </a:p>
          <a:p>
            <a:r>
              <a:rPr lang="de-DE" dirty="0"/>
              <a:t>Slow </a:t>
            </a:r>
            <a:r>
              <a:rPr lang="de-DE" dirty="0" err="1"/>
              <a:t>processing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24907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Complex</a:t>
            </a:r>
            <a:r>
              <a:rPr lang="de-DE" baseline="0" dirty="0"/>
              <a:t> </a:t>
            </a:r>
            <a:r>
              <a:rPr lang="de-DE" baseline="0" dirty="0" err="1"/>
              <a:t>waveform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M/EEG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composed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multiple sine-</a:t>
            </a:r>
            <a:r>
              <a:rPr lang="de-DE" baseline="0" dirty="0" err="1"/>
              <a:t>waves</a:t>
            </a:r>
            <a:r>
              <a:rPr lang="de-DE" baseline="0" dirty="0"/>
              <a:t>. </a:t>
            </a:r>
            <a:r>
              <a:rPr lang="de-DE" baseline="0" dirty="0" err="1"/>
              <a:t>We</a:t>
            </a:r>
            <a:r>
              <a:rPr lang="de-DE" baseline="0" dirty="0"/>
              <a:t>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use</a:t>
            </a:r>
            <a:r>
              <a:rPr lang="de-DE" baseline="0" dirty="0"/>
              <a:t> FFT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tease</a:t>
            </a:r>
            <a:r>
              <a:rPr lang="de-DE" baseline="0" dirty="0"/>
              <a:t> apart </a:t>
            </a:r>
            <a:r>
              <a:rPr lang="de-DE" baseline="0" dirty="0" err="1"/>
              <a:t>the</a:t>
            </a:r>
            <a:r>
              <a:rPr lang="de-DE" baseline="0" dirty="0"/>
              <a:t> different </a:t>
            </a:r>
            <a:r>
              <a:rPr lang="de-DE" baseline="0" dirty="0" err="1"/>
              <a:t>parts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an </a:t>
            </a:r>
            <a:r>
              <a:rPr lang="de-DE" baseline="0" dirty="0" err="1"/>
              <a:t>oscillations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see</a:t>
            </a:r>
            <a:r>
              <a:rPr lang="de-DE" baseline="0" dirty="0"/>
              <a:t> </a:t>
            </a:r>
            <a:r>
              <a:rPr lang="de-DE" baseline="0" dirty="0" err="1"/>
              <a:t>how</a:t>
            </a:r>
            <a:r>
              <a:rPr lang="de-DE" baseline="0" dirty="0"/>
              <a:t> </a:t>
            </a:r>
            <a:r>
              <a:rPr lang="de-DE" baseline="0" dirty="0" err="1"/>
              <a:t>much</a:t>
            </a:r>
            <a:r>
              <a:rPr lang="de-DE" baseline="0" dirty="0"/>
              <a:t> power </a:t>
            </a:r>
            <a:r>
              <a:rPr lang="de-DE" baseline="0" dirty="0" err="1"/>
              <a:t>each</a:t>
            </a:r>
            <a:r>
              <a:rPr lang="de-DE" baseline="0" dirty="0"/>
              <a:t> </a:t>
            </a:r>
            <a:r>
              <a:rPr lang="de-DE" baseline="0" dirty="0" err="1"/>
              <a:t>frequency</a:t>
            </a:r>
            <a:r>
              <a:rPr lang="de-DE" baseline="0" dirty="0"/>
              <a:t> </a:t>
            </a:r>
            <a:r>
              <a:rPr lang="de-DE" baseline="0" dirty="0" err="1"/>
              <a:t>has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at</a:t>
            </a:r>
            <a:r>
              <a:rPr lang="de-DE" baseline="0" dirty="0"/>
              <a:t> </a:t>
            </a:r>
            <a:r>
              <a:rPr lang="de-DE" baseline="0" dirty="0" err="1"/>
              <a:t>what</a:t>
            </a:r>
            <a:r>
              <a:rPr lang="de-DE" baseline="0" dirty="0"/>
              <a:t> </a:t>
            </a:r>
            <a:r>
              <a:rPr lang="de-DE" baseline="0" dirty="0" err="1"/>
              <a:t>phase</a:t>
            </a:r>
            <a:r>
              <a:rPr lang="de-DE" baseline="0" dirty="0"/>
              <a:t> a </a:t>
            </a:r>
            <a:r>
              <a:rPr lang="de-DE" baseline="0" dirty="0" err="1"/>
              <a:t>stimulus</a:t>
            </a:r>
            <a:r>
              <a:rPr lang="de-DE" baseline="0" dirty="0"/>
              <a:t> </a:t>
            </a:r>
            <a:r>
              <a:rPr lang="de-DE" baseline="0" dirty="0" err="1"/>
              <a:t>arrives</a:t>
            </a:r>
            <a:r>
              <a:rPr lang="de-DE" baseline="0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60682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pPr marL="0" marR="0" lvl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cognitive</a:t>
            </a:r>
            <a:r>
              <a:rPr lang="de-DE" dirty="0"/>
              <a:t> </a:t>
            </a:r>
            <a:r>
              <a:rPr lang="de-DE" dirty="0" err="1"/>
              <a:t>Neuroscience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role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oscillations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35902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First: </a:t>
            </a:r>
            <a:r>
              <a:rPr lang="de-DE" dirty="0" err="1"/>
              <a:t>Evoked</a:t>
            </a:r>
            <a:r>
              <a:rPr lang="de-DE" dirty="0"/>
              <a:t> Gamma -&gt; Stimulus </a:t>
            </a:r>
            <a:r>
              <a:rPr lang="de-DE" dirty="0" err="1"/>
              <a:t>arrives</a:t>
            </a:r>
            <a:r>
              <a:rPr lang="de-DE" dirty="0"/>
              <a:t> in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visual</a:t>
            </a:r>
            <a:r>
              <a:rPr lang="de-DE" baseline="0" dirty="0"/>
              <a:t> </a:t>
            </a:r>
            <a:r>
              <a:rPr lang="de-DE" baseline="0" dirty="0" err="1"/>
              <a:t>cortex</a:t>
            </a:r>
            <a:r>
              <a:rPr lang="de-DE" baseline="0" dirty="0"/>
              <a:t>.</a:t>
            </a:r>
          </a:p>
          <a:p>
            <a:r>
              <a:rPr lang="de-DE" baseline="0" dirty="0"/>
              <a:t>Second: </a:t>
            </a:r>
            <a:r>
              <a:rPr lang="de-DE" baseline="0" dirty="0" err="1"/>
              <a:t>Induced</a:t>
            </a:r>
            <a:r>
              <a:rPr lang="de-DE" baseline="0" dirty="0"/>
              <a:t> Gamma -&gt; </a:t>
            </a:r>
            <a:r>
              <a:rPr lang="de-DE" baseline="0" dirty="0" err="1"/>
              <a:t>Only</a:t>
            </a:r>
            <a:r>
              <a:rPr lang="de-DE" baseline="0" dirty="0"/>
              <a:t> </a:t>
            </a:r>
            <a:r>
              <a:rPr lang="de-DE" baseline="0" dirty="0" err="1"/>
              <a:t>if</a:t>
            </a:r>
            <a:r>
              <a:rPr lang="de-DE" baseline="0" dirty="0"/>
              <a:t> Stimulus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bound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a </a:t>
            </a:r>
            <a:r>
              <a:rPr lang="de-DE" baseline="0" dirty="0" err="1"/>
              <a:t>coherent</a:t>
            </a:r>
            <a:r>
              <a:rPr lang="de-DE" baseline="0" dirty="0"/>
              <a:t> </a:t>
            </a:r>
            <a:r>
              <a:rPr lang="de-DE" baseline="0" dirty="0" err="1"/>
              <a:t>percept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09876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Perception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baseline="0" dirty="0"/>
              <a:t> not </a:t>
            </a:r>
            <a:r>
              <a:rPr lang="de-DE" baseline="0" dirty="0" err="1"/>
              <a:t>fixed</a:t>
            </a:r>
            <a:r>
              <a:rPr lang="de-DE" baseline="0" dirty="0"/>
              <a:t>, but </a:t>
            </a:r>
            <a:r>
              <a:rPr lang="de-DE" baseline="0" dirty="0" err="1"/>
              <a:t>varies</a:t>
            </a:r>
            <a:r>
              <a:rPr lang="de-DE" baseline="0" dirty="0"/>
              <a:t> </a:t>
            </a:r>
            <a:r>
              <a:rPr lang="de-DE" baseline="0" dirty="0" err="1"/>
              <a:t>over</a:t>
            </a:r>
            <a:r>
              <a:rPr lang="de-DE" baseline="0" dirty="0"/>
              <a:t> time.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baseline="0" dirty="0"/>
              <a:t> </a:t>
            </a:r>
            <a:r>
              <a:rPr lang="de-DE" baseline="0" dirty="0" err="1"/>
              <a:t>use</a:t>
            </a:r>
            <a:r>
              <a:rPr lang="de-DE" baseline="0" dirty="0"/>
              <a:t> </a:t>
            </a:r>
            <a:r>
              <a:rPr lang="de-DE" baseline="0" dirty="0" err="1"/>
              <a:t>salient</a:t>
            </a:r>
            <a:r>
              <a:rPr lang="de-DE" baseline="0" dirty="0"/>
              <a:t> </a:t>
            </a:r>
            <a:r>
              <a:rPr lang="de-DE" baseline="0" dirty="0" err="1"/>
              <a:t>stimuli</a:t>
            </a:r>
            <a:r>
              <a:rPr lang="de-DE" baseline="0" dirty="0"/>
              <a:t>, but also </a:t>
            </a:r>
            <a:r>
              <a:rPr lang="de-DE" baseline="0" dirty="0" err="1"/>
              <a:t>look</a:t>
            </a:r>
            <a:r>
              <a:rPr lang="de-DE" baseline="0" dirty="0"/>
              <a:t> </a:t>
            </a:r>
            <a:r>
              <a:rPr lang="de-DE" baseline="0" dirty="0" err="1"/>
              <a:t>at</a:t>
            </a:r>
            <a:r>
              <a:rPr lang="de-DE" baseline="0" dirty="0"/>
              <a:t> </a:t>
            </a:r>
            <a:r>
              <a:rPr lang="de-DE" baseline="0" dirty="0" err="1"/>
              <a:t>how</a:t>
            </a:r>
            <a:r>
              <a:rPr lang="de-DE" baseline="0" dirty="0"/>
              <a:t> </a:t>
            </a:r>
            <a:r>
              <a:rPr lang="de-DE" baseline="0" dirty="0" err="1"/>
              <a:t>oscillations</a:t>
            </a:r>
            <a:r>
              <a:rPr lang="de-DE" baseline="0" dirty="0"/>
              <a:t> </a:t>
            </a:r>
            <a:r>
              <a:rPr lang="de-DE" baseline="0" dirty="0" err="1"/>
              <a:t>influence</a:t>
            </a:r>
            <a:r>
              <a:rPr lang="de-DE" baseline="0" dirty="0"/>
              <a:t> </a:t>
            </a:r>
            <a:r>
              <a:rPr lang="de-DE" baseline="0" dirty="0" err="1"/>
              <a:t>perception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weak</a:t>
            </a:r>
            <a:r>
              <a:rPr lang="de-DE" baseline="0" dirty="0"/>
              <a:t> </a:t>
            </a:r>
            <a:r>
              <a:rPr lang="de-DE" baseline="0" dirty="0" err="1"/>
              <a:t>stimuli</a:t>
            </a:r>
            <a:r>
              <a:rPr lang="de-DE" baseline="0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22136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Neural</a:t>
            </a:r>
            <a:r>
              <a:rPr lang="de-DE" dirty="0"/>
              <a:t> </a:t>
            </a:r>
            <a:r>
              <a:rPr lang="de-DE" dirty="0" err="1"/>
              <a:t>oscillations</a:t>
            </a:r>
            <a:r>
              <a:rPr lang="de-DE" dirty="0"/>
              <a:t> different BEFORE </a:t>
            </a:r>
            <a:r>
              <a:rPr lang="de-DE" dirty="0" err="1"/>
              <a:t>stimulus</a:t>
            </a:r>
            <a:r>
              <a:rPr lang="de-DE" dirty="0"/>
              <a:t> </a:t>
            </a:r>
            <a:r>
              <a:rPr lang="de-DE" dirty="0" err="1"/>
              <a:t>onset</a:t>
            </a:r>
            <a:r>
              <a:rPr lang="de-DE" dirty="0"/>
              <a:t>.</a:t>
            </a:r>
          </a:p>
          <a:p>
            <a:r>
              <a:rPr lang="de-DE" dirty="0"/>
              <a:t>Alpha</a:t>
            </a:r>
            <a:r>
              <a:rPr lang="de-DE" baseline="0" dirty="0"/>
              <a:t> band (10 Hz) Power </a:t>
            </a:r>
            <a:r>
              <a:rPr lang="de-DE" baseline="0" dirty="0" err="1"/>
              <a:t>prior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stimulus</a:t>
            </a:r>
            <a:r>
              <a:rPr lang="de-DE" baseline="0" dirty="0"/>
              <a:t> </a:t>
            </a:r>
            <a:r>
              <a:rPr lang="de-DE" baseline="0" dirty="0" err="1"/>
              <a:t>onset</a:t>
            </a:r>
            <a:r>
              <a:rPr lang="de-DE" baseline="0" dirty="0"/>
              <a:t> </a:t>
            </a:r>
            <a:r>
              <a:rPr lang="de-DE" baseline="0" dirty="0" err="1"/>
              <a:t>influences</a:t>
            </a:r>
            <a:r>
              <a:rPr lang="de-DE" baseline="0" dirty="0"/>
              <a:t> </a:t>
            </a:r>
            <a:r>
              <a:rPr lang="de-DE" baseline="0" dirty="0" err="1"/>
              <a:t>perception</a:t>
            </a:r>
            <a:r>
              <a:rPr lang="de-DE" baseline="0" dirty="0"/>
              <a:t>. Low Alpha -&gt; Higher </a:t>
            </a:r>
            <a:r>
              <a:rPr lang="de-DE" baseline="0" dirty="0" err="1"/>
              <a:t>Perception</a:t>
            </a:r>
            <a:r>
              <a:rPr lang="de-DE" baseline="0" dirty="0"/>
              <a:t> rate</a:t>
            </a:r>
          </a:p>
          <a:p>
            <a:r>
              <a:rPr lang="de-DE" baseline="0" dirty="0"/>
              <a:t>Alpha power </a:t>
            </a:r>
            <a:r>
              <a:rPr lang="de-DE" baseline="0" dirty="0" err="1"/>
              <a:t>indexes</a:t>
            </a:r>
            <a:r>
              <a:rPr lang="de-DE" baseline="0" dirty="0"/>
              <a:t> </a:t>
            </a:r>
            <a:r>
              <a:rPr lang="de-DE" baseline="0" dirty="0" err="1"/>
              <a:t>excitability</a:t>
            </a:r>
            <a:r>
              <a:rPr lang="de-DE" baseline="0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176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indent="0">
              <a:buFontTx/>
              <a:buNone/>
              <a:defRPr/>
            </a:pPr>
            <a:endParaRPr lang="de-DE" dirty="0">
              <a:cs typeface="+mn-cs"/>
            </a:endParaRPr>
          </a:p>
          <a:p>
            <a:pPr marL="0" indent="0">
              <a:buFontTx/>
              <a:buNone/>
              <a:defRPr/>
            </a:pPr>
            <a:r>
              <a:rPr lang="de-DE" sz="1200" kern="120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Demo </a:t>
            </a:r>
            <a:r>
              <a:rPr lang="de-DE" sz="1200" kern="120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Clapping</a:t>
            </a:r>
            <a:r>
              <a:rPr lang="de-DE" sz="1200" kern="120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Example</a:t>
            </a:r>
            <a:endParaRPr lang="de-DE" sz="1200" kern="1200" dirty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marL="0" indent="0">
              <a:buFontTx/>
              <a:buNone/>
              <a:defRPr/>
            </a:pPr>
            <a:r>
              <a:rPr lang="de-DE" sz="1200" kern="120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-&gt; </a:t>
            </a:r>
            <a:r>
              <a:rPr lang="de-DE" sz="1200" kern="120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Rhythmic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Behavior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emerges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from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noise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-&gt; Lateral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inhibition</a:t>
            </a:r>
            <a:endParaRPr lang="de-DE" sz="1200" kern="1200" baseline="0" dirty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marL="0" indent="0">
              <a:buFontTx/>
              <a:buNone/>
              <a:defRPr/>
            </a:pP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-&gt; In a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crowd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all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elements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are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connected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(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seeing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hearing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being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friends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social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media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), in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our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brain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the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elements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(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neurons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)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are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also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strongly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interconnected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.</a:t>
            </a:r>
            <a:endParaRPr lang="de-DE" sz="1200" kern="1200" dirty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marL="0" indent="0">
              <a:buFontTx/>
              <a:buNone/>
              <a:defRPr/>
            </a:pPr>
            <a:endParaRPr lang="de-DE" dirty="0">
              <a:cs typeface="+mn-cs"/>
            </a:endParaRPr>
          </a:p>
          <a:p>
            <a:pPr marL="0" indent="0">
              <a:buFontTx/>
              <a:buNone/>
              <a:defRPr/>
            </a:pPr>
            <a:r>
              <a:rPr lang="de-DE" dirty="0">
                <a:cs typeface="+mn-cs"/>
              </a:rPr>
              <a:t>Multiple Elements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encode</a:t>
            </a:r>
            <a:r>
              <a:rPr lang="de-DE" baseline="0" dirty="0">
                <a:cs typeface="+mn-cs"/>
              </a:rPr>
              <a:t> Stimulus: </a:t>
            </a:r>
            <a:r>
              <a:rPr lang="de-DE" baseline="0" dirty="0" err="1">
                <a:cs typeface="+mn-cs"/>
              </a:rPr>
              <a:t>Crowd</a:t>
            </a:r>
            <a:r>
              <a:rPr lang="de-DE" baseline="0" dirty="0">
                <a:cs typeface="+mn-cs"/>
              </a:rPr>
              <a:t> „</a:t>
            </a:r>
            <a:r>
              <a:rPr lang="de-DE" baseline="0" dirty="0" err="1">
                <a:cs typeface="+mn-cs"/>
              </a:rPr>
              <a:t>encodes</a:t>
            </a:r>
            <a:r>
              <a:rPr lang="de-DE" baseline="0" dirty="0">
                <a:cs typeface="+mn-cs"/>
              </a:rPr>
              <a:t>“ Start </a:t>
            </a:r>
            <a:r>
              <a:rPr lang="de-DE" baseline="0" dirty="0" err="1">
                <a:cs typeface="+mn-cs"/>
              </a:rPr>
              <a:t>or</a:t>
            </a:r>
            <a:r>
              <a:rPr lang="de-DE" baseline="0" dirty="0">
                <a:cs typeface="+mn-cs"/>
              </a:rPr>
              <a:t> End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a Concert, Neurons </a:t>
            </a:r>
            <a:r>
              <a:rPr lang="de-DE" baseline="0" dirty="0" err="1">
                <a:cs typeface="+mn-cs"/>
              </a:rPr>
              <a:t>encode</a:t>
            </a:r>
            <a:r>
              <a:rPr lang="de-DE" baseline="0" dirty="0">
                <a:cs typeface="+mn-cs"/>
              </a:rPr>
              <a:t> Stimuli.</a:t>
            </a:r>
          </a:p>
          <a:p>
            <a:pPr marL="0" indent="0">
              <a:buFontTx/>
              <a:buNone/>
              <a:defRPr/>
            </a:pPr>
            <a:r>
              <a:rPr lang="de-DE" baseline="0" dirty="0">
                <a:cs typeface="+mn-cs"/>
              </a:rPr>
              <a:t>Just </a:t>
            </a:r>
            <a:r>
              <a:rPr lang="de-DE" baseline="0" dirty="0" err="1">
                <a:cs typeface="+mn-cs"/>
              </a:rPr>
              <a:t>as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action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a </a:t>
            </a:r>
            <a:r>
              <a:rPr lang="de-DE" baseline="0" dirty="0" err="1">
                <a:cs typeface="+mn-cs"/>
              </a:rPr>
              <a:t>crowd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using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microphones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can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action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neurons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from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far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away</a:t>
            </a:r>
            <a:r>
              <a:rPr lang="de-DE" baseline="0" dirty="0">
                <a:cs typeface="+mn-cs"/>
              </a:rPr>
              <a:t>.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Not </a:t>
            </a:r>
            <a:r>
              <a:rPr lang="de-DE" dirty="0" err="1"/>
              <a:t>only</a:t>
            </a:r>
            <a:r>
              <a:rPr lang="de-DE" baseline="0" dirty="0"/>
              <a:t> </a:t>
            </a:r>
            <a:r>
              <a:rPr lang="de-DE" baseline="0" dirty="0" err="1"/>
              <a:t>alpha</a:t>
            </a:r>
            <a:r>
              <a:rPr lang="de-DE" baseline="0" dirty="0"/>
              <a:t> band power, but also </a:t>
            </a:r>
            <a:r>
              <a:rPr lang="de-DE" baseline="0" dirty="0" err="1"/>
              <a:t>alpha</a:t>
            </a:r>
            <a:r>
              <a:rPr lang="de-DE" baseline="0" dirty="0"/>
              <a:t> </a:t>
            </a:r>
            <a:r>
              <a:rPr lang="de-DE" baseline="0" dirty="0" err="1"/>
              <a:t>phase</a:t>
            </a:r>
            <a:r>
              <a:rPr lang="de-DE" baseline="0" dirty="0"/>
              <a:t> </a:t>
            </a:r>
            <a:r>
              <a:rPr lang="de-DE" baseline="0" dirty="0" err="1"/>
              <a:t>important</a:t>
            </a:r>
            <a:r>
              <a:rPr lang="de-DE" baseline="0" dirty="0"/>
              <a:t> </a:t>
            </a:r>
            <a:r>
              <a:rPr lang="de-DE" baseline="0" dirty="0" err="1"/>
              <a:t>for</a:t>
            </a:r>
            <a:r>
              <a:rPr lang="de-DE" baseline="0" dirty="0"/>
              <a:t> </a:t>
            </a:r>
            <a:r>
              <a:rPr lang="de-DE" baseline="0" dirty="0" err="1"/>
              <a:t>perception</a:t>
            </a:r>
            <a:r>
              <a:rPr lang="de-DE" baseline="0" dirty="0"/>
              <a:t>.</a:t>
            </a:r>
          </a:p>
          <a:p>
            <a:r>
              <a:rPr lang="de-DE" baseline="0" dirty="0" err="1"/>
              <a:t>Depending</a:t>
            </a:r>
            <a:r>
              <a:rPr lang="de-DE" baseline="0" dirty="0"/>
              <a:t> on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phase</a:t>
            </a:r>
            <a:r>
              <a:rPr lang="de-DE" baseline="0" dirty="0"/>
              <a:t> </a:t>
            </a:r>
            <a:r>
              <a:rPr lang="de-DE" baseline="0" dirty="0" err="1"/>
              <a:t>at</a:t>
            </a:r>
            <a:r>
              <a:rPr lang="de-DE" baseline="0" dirty="0"/>
              <a:t> </a:t>
            </a:r>
            <a:r>
              <a:rPr lang="de-DE" baseline="0" dirty="0" err="1"/>
              <a:t>which</a:t>
            </a:r>
            <a:r>
              <a:rPr lang="de-DE" baseline="0" dirty="0"/>
              <a:t> a </a:t>
            </a:r>
            <a:r>
              <a:rPr lang="de-DE" baseline="0" dirty="0" err="1"/>
              <a:t>stimulus</a:t>
            </a:r>
            <a:r>
              <a:rPr lang="de-DE" baseline="0" dirty="0"/>
              <a:t> </a:t>
            </a:r>
            <a:r>
              <a:rPr lang="de-DE" baseline="0" dirty="0" err="1"/>
              <a:t>arrives</a:t>
            </a:r>
            <a:r>
              <a:rPr lang="de-DE" baseline="0" dirty="0"/>
              <a:t>, </a:t>
            </a:r>
            <a:r>
              <a:rPr lang="de-DE" baseline="0" dirty="0" err="1"/>
              <a:t>it</a:t>
            </a:r>
            <a:r>
              <a:rPr lang="de-DE" baseline="0" dirty="0"/>
              <a:t> will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further</a:t>
            </a:r>
            <a:r>
              <a:rPr lang="de-DE" baseline="0" dirty="0"/>
              <a:t> </a:t>
            </a:r>
            <a:r>
              <a:rPr lang="de-DE" baseline="0" dirty="0" err="1"/>
              <a:t>processed</a:t>
            </a:r>
            <a:r>
              <a:rPr lang="de-DE" baseline="0" dirty="0"/>
              <a:t> </a:t>
            </a:r>
            <a:r>
              <a:rPr lang="de-DE" baseline="0" dirty="0" err="1"/>
              <a:t>or</a:t>
            </a:r>
            <a:r>
              <a:rPr lang="de-DE" baseline="0" dirty="0"/>
              <a:t> not.</a:t>
            </a:r>
          </a:p>
          <a:p>
            <a:r>
              <a:rPr lang="de-DE" baseline="0" dirty="0" err="1"/>
              <a:t>Important</a:t>
            </a:r>
            <a:r>
              <a:rPr lang="de-DE" baseline="0" dirty="0"/>
              <a:t>: </a:t>
            </a:r>
            <a:r>
              <a:rPr lang="de-DE" baseline="0" dirty="0" err="1"/>
              <a:t>Here</a:t>
            </a:r>
            <a:r>
              <a:rPr lang="de-DE" baseline="0" dirty="0"/>
              <a:t> frontal </a:t>
            </a:r>
            <a:r>
              <a:rPr lang="de-DE" baseline="0" dirty="0" err="1"/>
              <a:t>electrode</a:t>
            </a:r>
            <a:r>
              <a:rPr lang="de-DE" baseline="0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45755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Question</a:t>
            </a:r>
            <a:r>
              <a:rPr lang="de-DE" dirty="0"/>
              <a:t>: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visual</a:t>
            </a:r>
            <a:r>
              <a:rPr lang="de-DE" dirty="0"/>
              <a:t> </a:t>
            </a:r>
            <a:r>
              <a:rPr lang="de-DE" dirty="0" err="1"/>
              <a:t>perception</a:t>
            </a:r>
            <a:r>
              <a:rPr lang="de-DE" baseline="0" dirty="0"/>
              <a:t> </a:t>
            </a:r>
            <a:r>
              <a:rPr lang="de-DE" baseline="0" dirty="0" err="1"/>
              <a:t>continuous</a:t>
            </a:r>
            <a:r>
              <a:rPr lang="de-DE" baseline="0" dirty="0"/>
              <a:t> </a:t>
            </a:r>
            <a:r>
              <a:rPr lang="de-DE" baseline="0" dirty="0" err="1"/>
              <a:t>or</a:t>
            </a:r>
            <a:r>
              <a:rPr lang="de-DE" baseline="0" dirty="0"/>
              <a:t> </a:t>
            </a:r>
            <a:r>
              <a:rPr lang="de-DE" baseline="0" dirty="0" err="1"/>
              <a:t>does</a:t>
            </a:r>
            <a:r>
              <a:rPr lang="de-DE" baseline="0" dirty="0"/>
              <a:t> </a:t>
            </a:r>
            <a:r>
              <a:rPr lang="de-DE" baseline="0" dirty="0" err="1"/>
              <a:t>it</a:t>
            </a:r>
            <a:r>
              <a:rPr lang="de-DE" baseline="0" dirty="0"/>
              <a:t> </a:t>
            </a:r>
            <a:r>
              <a:rPr lang="de-DE" baseline="0" dirty="0" err="1"/>
              <a:t>occur</a:t>
            </a:r>
            <a:r>
              <a:rPr lang="de-DE" baseline="0" dirty="0"/>
              <a:t> in 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images</a:t>
            </a:r>
            <a:r>
              <a:rPr lang="de-DE" baseline="0" dirty="0"/>
              <a:t>?</a:t>
            </a:r>
          </a:p>
          <a:p>
            <a:r>
              <a:rPr lang="de-DE" baseline="0" dirty="0" err="1"/>
              <a:t>What</a:t>
            </a:r>
            <a:r>
              <a:rPr lang="de-DE" baseline="0" dirty="0"/>
              <a:t> </a:t>
            </a:r>
            <a:r>
              <a:rPr lang="de-DE" baseline="0" dirty="0" err="1"/>
              <a:t>happens</a:t>
            </a:r>
            <a:r>
              <a:rPr lang="de-DE" baseline="0" dirty="0"/>
              <a:t> </a:t>
            </a:r>
            <a:r>
              <a:rPr lang="de-DE" baseline="0" dirty="0" err="1"/>
              <a:t>if</a:t>
            </a:r>
            <a:r>
              <a:rPr lang="de-DE" baseline="0" dirty="0"/>
              <a:t> I </a:t>
            </a:r>
            <a:r>
              <a:rPr lang="de-DE" baseline="0" dirty="0" err="1"/>
              <a:t>focus</a:t>
            </a:r>
            <a:r>
              <a:rPr lang="de-DE" baseline="0" dirty="0"/>
              <a:t> on </a:t>
            </a:r>
            <a:r>
              <a:rPr lang="de-DE" baseline="0" dirty="0" err="1"/>
              <a:t>one</a:t>
            </a:r>
            <a:r>
              <a:rPr lang="de-DE" baseline="0" dirty="0"/>
              <a:t> </a:t>
            </a:r>
            <a:r>
              <a:rPr lang="de-DE" baseline="0" dirty="0" err="1"/>
              <a:t>part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an </a:t>
            </a:r>
            <a:r>
              <a:rPr lang="de-DE" baseline="0" dirty="0" err="1"/>
              <a:t>image</a:t>
            </a:r>
            <a:r>
              <a:rPr lang="de-DE" baseline="0" dirty="0"/>
              <a:t>?</a:t>
            </a:r>
          </a:p>
          <a:p>
            <a:r>
              <a:rPr lang="de-DE" baseline="0" dirty="0" err="1"/>
              <a:t>How</a:t>
            </a:r>
            <a:r>
              <a:rPr lang="de-DE" baseline="0" dirty="0"/>
              <a:t> </a:t>
            </a:r>
            <a:r>
              <a:rPr lang="de-DE" baseline="0" dirty="0" err="1"/>
              <a:t>are</a:t>
            </a:r>
            <a:r>
              <a:rPr lang="de-DE" baseline="0" dirty="0"/>
              <a:t> 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elements</a:t>
            </a:r>
            <a:r>
              <a:rPr lang="de-DE" baseline="0" dirty="0"/>
              <a:t> </a:t>
            </a:r>
            <a:r>
              <a:rPr lang="de-DE" baseline="0" dirty="0" err="1"/>
              <a:t>bound</a:t>
            </a:r>
            <a:r>
              <a:rPr lang="de-DE" baseline="0" dirty="0"/>
              <a:t> </a:t>
            </a:r>
            <a:r>
              <a:rPr lang="de-DE" baseline="0" dirty="0" err="1"/>
              <a:t>together</a:t>
            </a:r>
            <a:r>
              <a:rPr lang="de-DE" baseline="0" dirty="0"/>
              <a:t>?</a:t>
            </a:r>
            <a:endParaRPr lang="de-DE" dirty="0"/>
          </a:p>
          <a:p>
            <a:r>
              <a:rPr lang="de-DE" dirty="0"/>
              <a:t>In </a:t>
            </a:r>
            <a:r>
              <a:rPr lang="de-DE" dirty="0" err="1"/>
              <a:t>visual</a:t>
            </a:r>
            <a:r>
              <a:rPr lang="de-DE" dirty="0"/>
              <a:t> </a:t>
            </a:r>
            <a:r>
              <a:rPr lang="de-DE" dirty="0" err="1"/>
              <a:t>perception</a:t>
            </a:r>
            <a:r>
              <a:rPr lang="de-DE" dirty="0"/>
              <a:t>,</a:t>
            </a:r>
            <a:r>
              <a:rPr lang="de-DE" baseline="0" dirty="0"/>
              <a:t> </a:t>
            </a:r>
            <a:r>
              <a:rPr lang="de-DE" baseline="0" dirty="0" err="1"/>
              <a:t>alpha</a:t>
            </a:r>
            <a:r>
              <a:rPr lang="de-DE" baseline="0" dirty="0"/>
              <a:t> </a:t>
            </a:r>
            <a:r>
              <a:rPr lang="de-DE" baseline="0" dirty="0" err="1"/>
              <a:t>oscillations</a:t>
            </a:r>
            <a:r>
              <a:rPr lang="de-DE" baseline="0" dirty="0"/>
              <a:t>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act</a:t>
            </a:r>
            <a:r>
              <a:rPr lang="de-DE" baseline="0" dirty="0"/>
              <a:t> </a:t>
            </a:r>
            <a:r>
              <a:rPr lang="de-DE" baseline="0" dirty="0" err="1"/>
              <a:t>as</a:t>
            </a:r>
            <a:r>
              <a:rPr lang="de-DE" baseline="0" dirty="0"/>
              <a:t> a </a:t>
            </a:r>
            <a:r>
              <a:rPr lang="de-DE" baseline="0" dirty="0" err="1"/>
              <a:t>mechanism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organize</a:t>
            </a:r>
            <a:r>
              <a:rPr lang="de-DE" baseline="0" dirty="0"/>
              <a:t> </a:t>
            </a:r>
            <a:r>
              <a:rPr lang="de-DE" baseline="0" dirty="0" err="1"/>
              <a:t>our</a:t>
            </a:r>
            <a:r>
              <a:rPr lang="de-DE" baseline="0" dirty="0"/>
              <a:t> </a:t>
            </a:r>
            <a:r>
              <a:rPr lang="de-DE" baseline="0" dirty="0" err="1"/>
              <a:t>perception</a:t>
            </a:r>
            <a:r>
              <a:rPr lang="de-DE" baseline="0" dirty="0"/>
              <a:t>.</a:t>
            </a:r>
          </a:p>
          <a:p>
            <a:r>
              <a:rPr lang="de-DE" baseline="0" dirty="0" err="1"/>
              <a:t>Stimuki</a:t>
            </a:r>
            <a:r>
              <a:rPr lang="de-DE" baseline="0" dirty="0"/>
              <a:t> </a:t>
            </a:r>
            <a:r>
              <a:rPr lang="de-DE" baseline="0" dirty="0" err="1"/>
              <a:t>themseleves</a:t>
            </a:r>
            <a:r>
              <a:rPr lang="de-DE" baseline="0" dirty="0"/>
              <a:t> </a:t>
            </a:r>
            <a:r>
              <a:rPr lang="de-DE" baseline="0" dirty="0" err="1"/>
              <a:t>evoke</a:t>
            </a:r>
            <a:r>
              <a:rPr lang="de-DE" baseline="0" dirty="0"/>
              <a:t> </a:t>
            </a:r>
            <a:r>
              <a:rPr lang="de-DE" baseline="0" dirty="0" err="1"/>
              <a:t>gamma</a:t>
            </a:r>
            <a:r>
              <a:rPr lang="de-DE" baseline="0" dirty="0"/>
              <a:t> band </a:t>
            </a:r>
            <a:r>
              <a:rPr lang="de-DE" baseline="0" dirty="0" err="1"/>
              <a:t>oscillations</a:t>
            </a:r>
            <a:r>
              <a:rPr lang="de-DE" baseline="0" dirty="0"/>
              <a:t> (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bars</a:t>
            </a:r>
            <a:r>
              <a:rPr lang="de-DE" baseline="0" dirty="0"/>
              <a:t>).</a:t>
            </a:r>
          </a:p>
          <a:p>
            <a:r>
              <a:rPr lang="de-DE" baseline="0" dirty="0"/>
              <a:t>Visual </a:t>
            </a:r>
            <a:r>
              <a:rPr lang="de-DE" baseline="0" dirty="0" err="1"/>
              <a:t>Perception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organized</a:t>
            </a:r>
            <a:r>
              <a:rPr lang="de-DE" baseline="0" dirty="0"/>
              <a:t> in 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images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alpha</a:t>
            </a:r>
            <a:r>
              <a:rPr lang="de-DE" baseline="0" dirty="0"/>
              <a:t> band </a:t>
            </a:r>
            <a:r>
              <a:rPr lang="de-DE" baseline="0" dirty="0" err="1"/>
              <a:t>defines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frequency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images</a:t>
            </a:r>
            <a:r>
              <a:rPr lang="de-DE" baseline="0" dirty="0"/>
              <a:t>. High </a:t>
            </a:r>
            <a:r>
              <a:rPr lang="de-DE" baseline="0" dirty="0" err="1"/>
              <a:t>alpha</a:t>
            </a:r>
            <a:r>
              <a:rPr lang="de-DE" baseline="0" dirty="0"/>
              <a:t> band power </a:t>
            </a:r>
            <a:r>
              <a:rPr lang="de-DE" baseline="0" dirty="0" err="1"/>
              <a:t>inhibits</a:t>
            </a:r>
            <a:r>
              <a:rPr lang="de-DE" baseline="0" dirty="0"/>
              <a:t> </a:t>
            </a:r>
            <a:r>
              <a:rPr lang="de-DE" baseline="0" dirty="0" err="1"/>
              <a:t>activity</a:t>
            </a:r>
            <a:r>
              <a:rPr lang="de-DE" baseline="0" dirty="0"/>
              <a:t>,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phase</a:t>
            </a:r>
            <a:r>
              <a:rPr lang="de-DE" baseline="0" dirty="0"/>
              <a:t> </a:t>
            </a:r>
            <a:r>
              <a:rPr lang="de-DE" baseline="0" dirty="0" err="1"/>
              <a:t>groups</a:t>
            </a:r>
            <a:r>
              <a:rPr lang="de-DE" baseline="0" dirty="0"/>
              <a:t> 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items</a:t>
            </a:r>
            <a:r>
              <a:rPr lang="de-DE" baseline="0" dirty="0"/>
              <a:t> </a:t>
            </a:r>
            <a:r>
              <a:rPr lang="de-DE" baseline="0" dirty="0" err="1"/>
              <a:t>either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a </a:t>
            </a:r>
            <a:r>
              <a:rPr lang="de-DE" baseline="0" dirty="0" err="1"/>
              <a:t>coherent</a:t>
            </a:r>
            <a:r>
              <a:rPr lang="de-DE" baseline="0" dirty="0"/>
              <a:t> </a:t>
            </a:r>
            <a:r>
              <a:rPr lang="de-DE" baseline="0" dirty="0" err="1"/>
              <a:t>percept</a:t>
            </a:r>
            <a:r>
              <a:rPr lang="de-DE" baseline="0" dirty="0"/>
              <a:t> </a:t>
            </a:r>
            <a:r>
              <a:rPr lang="de-DE" baseline="0" dirty="0" err="1"/>
              <a:t>or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separate </a:t>
            </a:r>
            <a:r>
              <a:rPr lang="de-DE" baseline="0" dirty="0" err="1"/>
              <a:t>events</a:t>
            </a:r>
            <a:r>
              <a:rPr lang="de-DE" baseline="0" dirty="0"/>
              <a:t>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57435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6386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dirty="0">
                <a:ea typeface="ＭＳ Ｐゴシック" charset="0"/>
                <a:cs typeface="ＭＳ Ｐゴシック" charset="0"/>
              </a:rPr>
              <a:t>Multiple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Rhythms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active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the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same time. </a:t>
            </a: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Higher-order theta-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(7 Hz)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guides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attention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10 Hz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alpha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samples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perception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20 Hz Beta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binds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different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cortical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areas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together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.</a:t>
            </a:r>
            <a:endParaRPr lang="de-DE" dirty="0">
              <a:ea typeface="ＭＳ Ｐゴシック" charset="0"/>
              <a:cs typeface="ＭＳ Ｐゴシック" charset="0"/>
            </a:endParaRPr>
          </a:p>
        </p:txBody>
      </p:sp>
      <p:sp>
        <p:nvSpPr>
          <p:cNvPr id="16387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F37DE79-3ACC-2E4A-B846-E2C5960D3556}" type="slidenum">
              <a:rPr lang="de-DE" sz="1200"/>
              <a:pPr eaLnBrk="1" hangingPunct="1"/>
              <a:t>25</a:t>
            </a:fld>
            <a:endParaRPr lang="de-DE" sz="120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6386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dirty="0">
                <a:ea typeface="ＭＳ Ｐゴシック" charset="0"/>
                <a:cs typeface="ＭＳ Ｐゴシック" charset="0"/>
              </a:rPr>
              <a:t>Multiple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Rhythms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active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the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same time. </a:t>
            </a: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Higher-order theta-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(7 Hz)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guides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attention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10 Hz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alpha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samples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perception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20 Hz Beta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binds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different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cortical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areas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together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.</a:t>
            </a:r>
            <a:endParaRPr lang="de-DE" dirty="0">
              <a:ea typeface="ＭＳ Ｐゴシック" charset="0"/>
              <a:cs typeface="ＭＳ Ｐゴシック" charset="0"/>
            </a:endParaRPr>
          </a:p>
        </p:txBody>
      </p:sp>
      <p:sp>
        <p:nvSpPr>
          <p:cNvPr id="16387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F37DE79-3ACC-2E4A-B846-E2C5960D3556}" type="slidenum">
              <a:rPr lang="de-DE" sz="1200"/>
              <a:pPr eaLnBrk="1" hangingPunct="1"/>
              <a:t>26</a:t>
            </a:fld>
            <a:endParaRPr lang="de-DE" sz="1200"/>
          </a:p>
        </p:txBody>
      </p:sp>
    </p:spTree>
    <p:extLst>
      <p:ext uri="{BB962C8B-B14F-4D97-AF65-F5344CB8AC3E}">
        <p14:creationId xmlns:p14="http://schemas.microsoft.com/office/powerpoint/2010/main" val="42209463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Obacht: 14 Targets * 4 = 56 Trials: 10%</a:t>
            </a:r>
            <a:r>
              <a:rPr lang="de-DE" baseline="0" dirty="0"/>
              <a:t> Ausschuss ist dann schon am unteren Rand der </a:t>
            </a:r>
            <a:r>
              <a:rPr lang="de-DE" baseline="0" dirty="0" err="1"/>
              <a:t>Trialzahl</a:t>
            </a:r>
            <a:endParaRPr lang="de-DE" baseline="0" dirty="0"/>
          </a:p>
          <a:p>
            <a:r>
              <a:rPr lang="de-DE" baseline="0" dirty="0"/>
              <a:t>21 Targets wären 15% -&gt; 84 Trials</a:t>
            </a:r>
          </a:p>
          <a:p>
            <a:r>
              <a:rPr lang="de-DE" baseline="0" dirty="0"/>
              <a:t>119 Standards wären 85%</a:t>
            </a:r>
          </a:p>
          <a:p>
            <a:endParaRPr lang="de-DE" baseline="0" dirty="0"/>
          </a:p>
          <a:p>
            <a:r>
              <a:rPr lang="de-DE" baseline="0" dirty="0"/>
              <a:t>28 Targets wären 20% -&gt; Einfacher auf Trial-Struktur anzuwenden (Verhältnis 1:5)</a:t>
            </a:r>
          </a:p>
          <a:p>
            <a:r>
              <a:rPr lang="de-DE" baseline="0" dirty="0"/>
              <a:t>Ziel: Klare Teiler finden!</a:t>
            </a:r>
          </a:p>
          <a:p>
            <a:r>
              <a:rPr lang="de-DE" baseline="0" dirty="0"/>
              <a:t>Option 1: Blöcke Bauen</a:t>
            </a:r>
          </a:p>
          <a:p>
            <a:r>
              <a:rPr lang="de-DE" baseline="0" dirty="0"/>
              <a:t>Option 2: Alle </a:t>
            </a:r>
            <a:r>
              <a:rPr lang="de-DE" baseline="0" dirty="0" err="1"/>
              <a:t>trials</a:t>
            </a:r>
            <a:r>
              <a:rPr lang="de-DE" baseline="0" dirty="0"/>
              <a:t> bauen, dann in 4 Blöcke teilen!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1171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6386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dirty="0">
                <a:ea typeface="ＭＳ Ｐゴシック" charset="0"/>
                <a:cs typeface="ＭＳ Ｐゴシック" charset="0"/>
              </a:rPr>
              <a:t>Multiple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Rhythms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active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the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same time. </a:t>
            </a: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Higher-order theta-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(7 Hz)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guides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attention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10 Hz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alpha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samples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perception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20 Hz Beta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binds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different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cortical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areas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together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.</a:t>
            </a:r>
            <a:endParaRPr lang="de-DE" dirty="0">
              <a:ea typeface="ＭＳ Ｐゴシック" charset="0"/>
              <a:cs typeface="ＭＳ Ｐゴシック" charset="0"/>
            </a:endParaRPr>
          </a:p>
        </p:txBody>
      </p:sp>
      <p:sp>
        <p:nvSpPr>
          <p:cNvPr id="16387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F37DE79-3ACC-2E4A-B846-E2C5960D3556}" type="slidenum">
              <a:rPr lang="de-DE" sz="1200"/>
              <a:pPr eaLnBrk="1" hangingPunct="1"/>
              <a:t>29</a:t>
            </a:fld>
            <a:endParaRPr lang="de-DE" sz="1200"/>
          </a:p>
        </p:txBody>
      </p:sp>
    </p:spTree>
    <p:extLst>
      <p:ext uri="{BB962C8B-B14F-4D97-AF65-F5344CB8AC3E}">
        <p14:creationId xmlns:p14="http://schemas.microsoft.com/office/powerpoint/2010/main" val="426518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2965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indent="0">
              <a:buFontTx/>
              <a:buNone/>
              <a:defRPr/>
            </a:pPr>
            <a:endParaRPr lang="de-DE" dirty="0">
              <a:cs typeface="+mn-cs"/>
            </a:endParaRPr>
          </a:p>
          <a:p>
            <a:pPr marL="0" indent="0">
              <a:buFontTx/>
              <a:buNone/>
              <a:defRPr/>
            </a:pPr>
            <a:r>
              <a:rPr lang="de-DE" dirty="0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neocortex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made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up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(</a:t>
            </a:r>
            <a:r>
              <a:rPr lang="de-DE" baseline="0" dirty="0" err="1">
                <a:cs typeface="+mn-cs"/>
              </a:rPr>
              <a:t>usually</a:t>
            </a:r>
            <a:r>
              <a:rPr lang="de-DE" baseline="0" dirty="0">
                <a:cs typeface="+mn-cs"/>
              </a:rPr>
              <a:t>) 6 </a:t>
            </a:r>
            <a:r>
              <a:rPr lang="de-DE" baseline="0" dirty="0" err="1">
                <a:cs typeface="+mn-cs"/>
              </a:rPr>
              <a:t>layers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pyramidal </a:t>
            </a:r>
            <a:r>
              <a:rPr lang="de-DE" baseline="0" dirty="0" err="1">
                <a:cs typeface="+mn-cs"/>
              </a:rPr>
              <a:t>neurons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a </a:t>
            </a:r>
            <a:r>
              <a:rPr lang="de-DE" baseline="0" dirty="0" err="1">
                <a:cs typeface="+mn-cs"/>
              </a:rPr>
              <a:t>lot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other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supporting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cells</a:t>
            </a:r>
            <a:r>
              <a:rPr lang="de-DE" baseline="0" dirty="0">
                <a:cs typeface="+mn-cs"/>
              </a:rPr>
              <a:t> (</a:t>
            </a:r>
            <a:r>
              <a:rPr lang="de-DE" baseline="0" dirty="0" err="1">
                <a:cs typeface="+mn-cs"/>
              </a:rPr>
              <a:t>glia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cells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interneurons</a:t>
            </a:r>
            <a:r>
              <a:rPr lang="de-DE" baseline="0" dirty="0">
                <a:cs typeface="+mn-cs"/>
              </a:rPr>
              <a:t> etc.).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indent="0">
              <a:buFontTx/>
              <a:buNone/>
              <a:defRPr/>
            </a:pPr>
            <a:endParaRPr lang="de-DE" dirty="0">
              <a:cs typeface="+mn-cs"/>
            </a:endParaRPr>
          </a:p>
          <a:p>
            <a:pPr marL="0" indent="0">
              <a:buFontTx/>
              <a:buNone/>
              <a:defRPr/>
            </a:pPr>
            <a:r>
              <a:rPr lang="de-DE" dirty="0">
                <a:cs typeface="+mn-cs"/>
              </a:rPr>
              <a:t>Different </a:t>
            </a:r>
            <a:r>
              <a:rPr lang="de-DE" dirty="0" err="1">
                <a:cs typeface="+mn-cs"/>
              </a:rPr>
              <a:t>Layers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have</a:t>
            </a:r>
            <a:r>
              <a:rPr lang="de-DE" dirty="0">
                <a:cs typeface="+mn-cs"/>
              </a:rPr>
              <a:t> different </a:t>
            </a:r>
            <a:r>
              <a:rPr lang="de-DE" dirty="0" err="1">
                <a:cs typeface="+mn-cs"/>
              </a:rPr>
              <a:t>tasks</a:t>
            </a:r>
            <a:r>
              <a:rPr lang="de-DE" dirty="0">
                <a:cs typeface="+mn-cs"/>
              </a:rPr>
              <a:t>. </a:t>
            </a:r>
            <a:r>
              <a:rPr lang="de-DE" dirty="0" err="1">
                <a:cs typeface="+mn-cs"/>
              </a:rPr>
              <a:t>Ascending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input</a:t>
            </a:r>
            <a:r>
              <a:rPr lang="de-DE" dirty="0">
                <a:cs typeface="+mn-cs"/>
              </a:rPr>
              <a:t> (e.g. Visual </a:t>
            </a:r>
            <a:r>
              <a:rPr lang="de-DE" dirty="0" err="1">
                <a:cs typeface="+mn-cs"/>
              </a:rPr>
              <a:t>or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auditory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information</a:t>
            </a:r>
            <a:r>
              <a:rPr lang="de-DE" dirty="0">
                <a:cs typeface="+mn-cs"/>
              </a:rPr>
              <a:t>)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arrives</a:t>
            </a:r>
            <a:r>
              <a:rPr lang="de-DE" baseline="0" dirty="0">
                <a:cs typeface="+mn-cs"/>
              </a:rPr>
              <a:t> in </a:t>
            </a:r>
            <a:r>
              <a:rPr lang="de-DE" baseline="0" dirty="0" err="1">
                <a:cs typeface="+mn-cs"/>
              </a:rPr>
              <a:t>layers</a:t>
            </a:r>
            <a:r>
              <a:rPr lang="de-DE" baseline="0" dirty="0">
                <a:cs typeface="+mn-cs"/>
              </a:rPr>
              <a:t> 3 &amp; 4,Thalamic </a:t>
            </a:r>
            <a:r>
              <a:rPr lang="de-DE" baseline="0" dirty="0" err="1">
                <a:cs typeface="+mn-cs"/>
              </a:rPr>
              <a:t>input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arrives</a:t>
            </a:r>
            <a:r>
              <a:rPr lang="de-DE" baseline="0" dirty="0">
                <a:cs typeface="+mn-cs"/>
              </a:rPr>
              <a:t> in </a:t>
            </a:r>
            <a:r>
              <a:rPr lang="de-DE" baseline="0" dirty="0" err="1">
                <a:cs typeface="+mn-cs"/>
              </a:rPr>
              <a:t>layers</a:t>
            </a:r>
            <a:r>
              <a:rPr lang="de-DE" baseline="0" dirty="0">
                <a:cs typeface="+mn-cs"/>
              </a:rPr>
              <a:t> 3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5,  </a:t>
            </a:r>
            <a:r>
              <a:rPr lang="de-DE" baseline="0" dirty="0" err="1">
                <a:cs typeface="+mn-cs"/>
              </a:rPr>
              <a:t>Cortico-Cortical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connections</a:t>
            </a:r>
            <a:r>
              <a:rPr lang="de-DE" baseline="0" dirty="0">
                <a:cs typeface="+mn-cs"/>
              </a:rPr>
              <a:t> in </a:t>
            </a:r>
            <a:r>
              <a:rPr lang="de-DE" baseline="0" dirty="0" err="1">
                <a:cs typeface="+mn-cs"/>
              </a:rPr>
              <a:t>layers</a:t>
            </a:r>
            <a:r>
              <a:rPr lang="de-DE" baseline="0" dirty="0">
                <a:cs typeface="+mn-cs"/>
              </a:rPr>
              <a:t> 1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6.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Frage an Studis: Neurons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communicate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but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how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?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What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Processes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are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relevant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to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get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Information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from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A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to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B?</a:t>
            </a:r>
            <a:endParaRPr lang="de-DE" sz="1200" kern="1200" dirty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>
                <a:cs typeface="+mn-cs"/>
              </a:rPr>
              <a:t>C. </a:t>
            </a:r>
            <a:r>
              <a:rPr lang="de-DE" dirty="0" err="1">
                <a:cs typeface="+mn-cs"/>
              </a:rPr>
              <a:t>Elegans</a:t>
            </a: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 err="1">
                <a:cs typeface="+mn-cs"/>
              </a:rPr>
              <a:t>One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way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to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record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data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is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by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using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small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electrodes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that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electrical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activity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close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neurons</a:t>
            </a:r>
            <a:r>
              <a:rPr lang="de-DE" baseline="0" dirty="0">
                <a:cs typeface="+mn-cs"/>
              </a:rPr>
              <a:t>. </a:t>
            </a:r>
            <a:r>
              <a:rPr lang="de-DE" baseline="0" dirty="0" err="1">
                <a:cs typeface="+mn-cs"/>
              </a:rPr>
              <a:t>Similar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looking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one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single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audience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member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clapping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we‘re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firing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activity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single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neurons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here</a:t>
            </a:r>
            <a:r>
              <a:rPr lang="de-DE" baseline="0" dirty="0">
                <a:cs typeface="+mn-cs"/>
              </a:rPr>
              <a:t>.</a:t>
            </a:r>
          </a:p>
          <a:p>
            <a:pPr>
              <a:defRPr/>
            </a:pPr>
            <a:r>
              <a:rPr lang="de-DE" baseline="0" dirty="0">
                <a:cs typeface="+mn-cs"/>
              </a:rPr>
              <a:t>This </a:t>
            </a:r>
            <a:r>
              <a:rPr lang="de-DE" baseline="0" dirty="0" err="1">
                <a:cs typeface="+mn-cs"/>
              </a:rPr>
              <a:t>is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rather</a:t>
            </a:r>
            <a:r>
              <a:rPr lang="de-DE" baseline="0" dirty="0">
                <a:cs typeface="+mn-cs"/>
              </a:rPr>
              <a:t> invasive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takes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quite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some</a:t>
            </a:r>
            <a:r>
              <a:rPr lang="de-DE" baseline="0" dirty="0">
                <a:cs typeface="+mn-cs"/>
              </a:rPr>
              <a:t> time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find a </a:t>
            </a:r>
            <a:r>
              <a:rPr lang="de-DE" baseline="0" dirty="0" err="1">
                <a:cs typeface="+mn-cs"/>
              </a:rPr>
              <a:t>responsive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neuron</a:t>
            </a:r>
            <a:r>
              <a:rPr lang="de-DE" baseline="0" dirty="0">
                <a:cs typeface="+mn-cs"/>
              </a:rPr>
              <a:t>.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 err="1">
                <a:cs typeface="+mn-cs"/>
              </a:rPr>
              <a:t>Record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postsynaptic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potentials</a:t>
            </a:r>
            <a:r>
              <a:rPr lang="de-DE" dirty="0">
                <a:cs typeface="+mn-cs"/>
              </a:rPr>
              <a:t> in </a:t>
            </a:r>
            <a:r>
              <a:rPr lang="de-DE" dirty="0" err="1">
                <a:cs typeface="+mn-cs"/>
              </a:rPr>
              <a:t>the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dendrites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of</a:t>
            </a:r>
            <a:r>
              <a:rPr lang="de-DE" dirty="0">
                <a:cs typeface="+mn-cs"/>
              </a:rPr>
              <a:t> parallel pyramidal </a:t>
            </a:r>
            <a:r>
              <a:rPr lang="de-DE" dirty="0" err="1">
                <a:cs typeface="+mn-cs"/>
              </a:rPr>
              <a:t>neurons</a:t>
            </a:r>
            <a:r>
              <a:rPr lang="de-DE" dirty="0">
                <a:cs typeface="+mn-cs"/>
              </a:rPr>
              <a:t> -&gt; </a:t>
            </a:r>
            <a:r>
              <a:rPr lang="de-DE" dirty="0" err="1">
                <a:cs typeface="+mn-cs"/>
              </a:rPr>
              <a:t>Summed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activity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of</a:t>
            </a:r>
            <a:r>
              <a:rPr lang="de-DE" dirty="0">
                <a:cs typeface="+mn-cs"/>
              </a:rPr>
              <a:t> large neuronal </a:t>
            </a:r>
            <a:r>
              <a:rPr lang="de-DE" dirty="0" err="1">
                <a:cs typeface="+mn-cs"/>
              </a:rPr>
              <a:t>patches</a:t>
            </a: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 err="1">
                <a:cs typeface="+mn-cs"/>
              </a:rPr>
              <a:t>Downside</a:t>
            </a:r>
            <a:r>
              <a:rPr lang="de-DE" dirty="0">
                <a:cs typeface="+mn-cs"/>
              </a:rPr>
              <a:t>: </a:t>
            </a:r>
            <a:r>
              <a:rPr lang="de-DE" dirty="0" err="1">
                <a:cs typeface="+mn-cs"/>
              </a:rPr>
              <a:t>We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can‘t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single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neurons</a:t>
            </a:r>
            <a:endParaRPr lang="de-DE" baseline="0" dirty="0">
              <a:cs typeface="+mn-cs"/>
            </a:endParaRPr>
          </a:p>
          <a:p>
            <a:pPr>
              <a:defRPr/>
            </a:pPr>
            <a:r>
              <a:rPr lang="de-DE" baseline="0" dirty="0" err="1">
                <a:cs typeface="+mn-cs"/>
              </a:rPr>
              <a:t>Upside</a:t>
            </a:r>
            <a:r>
              <a:rPr lang="de-DE" baseline="0" dirty="0">
                <a:cs typeface="+mn-cs"/>
              </a:rPr>
              <a:t>: Not invasive, </a:t>
            </a:r>
            <a:r>
              <a:rPr lang="de-DE" baseline="0" dirty="0" err="1">
                <a:cs typeface="+mn-cs"/>
              </a:rPr>
              <a:t>cheap</a:t>
            </a:r>
            <a:r>
              <a:rPr lang="de-DE" baseline="0" dirty="0">
                <a:cs typeface="+mn-cs"/>
              </a:rPr>
              <a:t>, fast</a:t>
            </a:r>
          </a:p>
          <a:p>
            <a:pPr>
              <a:defRPr/>
            </a:pPr>
            <a:r>
              <a:rPr lang="de-DE" baseline="0" dirty="0">
                <a:cs typeface="+mn-cs"/>
              </a:rPr>
              <a:t>V = EEG: </a:t>
            </a:r>
            <a:r>
              <a:rPr lang="de-DE" baseline="0" dirty="0" err="1">
                <a:cs typeface="+mn-cs"/>
              </a:rPr>
              <a:t>Voltage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difference</a:t>
            </a:r>
            <a:r>
              <a:rPr lang="de-DE" baseline="0" dirty="0">
                <a:cs typeface="+mn-cs"/>
              </a:rPr>
              <a:t> -&gt; </a:t>
            </a:r>
            <a:r>
              <a:rPr lang="de-DE" baseline="0" dirty="0" err="1">
                <a:cs typeface="+mn-cs"/>
              </a:rPr>
              <a:t>needs</a:t>
            </a:r>
            <a:r>
              <a:rPr lang="de-DE" baseline="0" dirty="0">
                <a:cs typeface="+mn-cs"/>
              </a:rPr>
              <a:t> a </a:t>
            </a:r>
            <a:r>
              <a:rPr lang="de-DE" baseline="0" dirty="0" err="1">
                <a:cs typeface="+mn-cs"/>
              </a:rPr>
              <a:t>reference</a:t>
            </a:r>
            <a:endParaRPr lang="de-DE" baseline="0" dirty="0">
              <a:cs typeface="+mn-cs"/>
            </a:endParaRPr>
          </a:p>
          <a:p>
            <a:pPr>
              <a:defRPr/>
            </a:pPr>
            <a:r>
              <a:rPr lang="de-DE" baseline="0" dirty="0">
                <a:cs typeface="+mn-cs"/>
              </a:rPr>
              <a:t>B = MEG: </a:t>
            </a:r>
            <a:r>
              <a:rPr lang="de-DE" baseline="0" dirty="0" err="1">
                <a:cs typeface="+mn-cs"/>
              </a:rPr>
              <a:t>Magnetic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field</a:t>
            </a:r>
            <a:r>
              <a:rPr lang="de-DE" baseline="0" dirty="0">
                <a:cs typeface="+mn-cs"/>
              </a:rPr>
              <a:t> -&gt; </a:t>
            </a:r>
            <a:r>
              <a:rPr lang="de-DE" baseline="0" dirty="0" err="1">
                <a:cs typeface="+mn-cs"/>
              </a:rPr>
              <a:t>doesn‘t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need</a:t>
            </a:r>
            <a:r>
              <a:rPr lang="de-DE" baseline="0" dirty="0">
                <a:cs typeface="+mn-cs"/>
              </a:rPr>
              <a:t> a </a:t>
            </a:r>
            <a:r>
              <a:rPr lang="de-DE" baseline="0" dirty="0" err="1">
                <a:cs typeface="+mn-cs"/>
              </a:rPr>
              <a:t>reference</a:t>
            </a:r>
            <a:r>
              <a:rPr lang="de-DE" baseline="0" dirty="0">
                <a:cs typeface="+mn-cs"/>
              </a:rPr>
              <a:t>. </a:t>
            </a:r>
            <a:r>
              <a:rPr lang="de-DE" baseline="0" dirty="0" err="1">
                <a:cs typeface="+mn-cs"/>
              </a:rPr>
              <a:t>Magnetic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field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is</a:t>
            </a:r>
            <a:r>
              <a:rPr lang="de-DE" baseline="0" dirty="0">
                <a:cs typeface="+mn-cs"/>
              </a:rPr>
              <a:t> orthogonal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electric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field</a:t>
            </a:r>
            <a:endParaRPr lang="de-DE" baseline="0" dirty="0">
              <a:cs typeface="+mn-cs"/>
            </a:endParaRPr>
          </a:p>
          <a:p>
            <a:pPr>
              <a:defRPr/>
            </a:pPr>
            <a:endParaRPr lang="de-DE" baseline="0" dirty="0">
              <a:cs typeface="+mn-cs"/>
            </a:endParaRPr>
          </a:p>
          <a:p>
            <a:pPr>
              <a:defRPr/>
            </a:pPr>
            <a:r>
              <a:rPr lang="de-DE" baseline="0" dirty="0">
                <a:cs typeface="+mn-cs"/>
              </a:rPr>
              <a:t>Advantage MEG: </a:t>
            </a:r>
            <a:r>
              <a:rPr lang="de-DE" baseline="0" dirty="0" err="1">
                <a:cs typeface="+mn-cs"/>
              </a:rPr>
              <a:t>No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influence</a:t>
            </a:r>
            <a:r>
              <a:rPr lang="de-DE" baseline="0" dirty="0">
                <a:cs typeface="+mn-cs"/>
              </a:rPr>
              <a:t> due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Skull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CSF. </a:t>
            </a:r>
            <a:r>
              <a:rPr lang="de-DE" baseline="0" dirty="0" err="1">
                <a:cs typeface="+mn-cs"/>
              </a:rPr>
              <a:t>Disadvantage</a:t>
            </a:r>
            <a:r>
              <a:rPr lang="de-DE" baseline="0" dirty="0">
                <a:cs typeface="+mn-cs"/>
              </a:rPr>
              <a:t>: Expensive (</a:t>
            </a:r>
            <a:r>
              <a:rPr lang="de-DE" baseline="0" dirty="0" err="1">
                <a:cs typeface="+mn-cs"/>
              </a:rPr>
              <a:t>needs</a:t>
            </a:r>
            <a:r>
              <a:rPr lang="de-DE" baseline="0" dirty="0">
                <a:cs typeface="+mn-cs"/>
              </a:rPr>
              <a:t> Helium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cool).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 err="1">
                <a:cs typeface="+mn-cs"/>
              </a:rPr>
              <a:t>Physical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Current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flow</a:t>
            </a:r>
            <a:r>
              <a:rPr lang="de-DE" dirty="0">
                <a:cs typeface="+mn-cs"/>
              </a:rPr>
              <a:t>: </a:t>
            </a:r>
            <a:r>
              <a:rPr lang="de-DE" dirty="0" err="1">
                <a:cs typeface="+mn-cs"/>
              </a:rPr>
              <a:t>Right</a:t>
            </a:r>
            <a:r>
              <a:rPr lang="de-DE" dirty="0">
                <a:cs typeface="+mn-cs"/>
              </a:rPr>
              <a:t> Hand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Rule</a:t>
            </a:r>
            <a:r>
              <a:rPr lang="de-DE" baseline="0" dirty="0">
                <a:cs typeface="+mn-cs"/>
              </a:rPr>
              <a:t>. </a:t>
            </a:r>
            <a:r>
              <a:rPr lang="de-DE" baseline="0" dirty="0" err="1">
                <a:cs typeface="+mn-cs"/>
              </a:rPr>
              <a:t>From</a:t>
            </a:r>
            <a:r>
              <a:rPr lang="de-DE" baseline="0" dirty="0">
                <a:cs typeface="+mn-cs"/>
              </a:rPr>
              <a:t> Positive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negative (Primary </a:t>
            </a:r>
            <a:r>
              <a:rPr lang="de-DE" baseline="0" dirty="0" err="1">
                <a:cs typeface="+mn-cs"/>
              </a:rPr>
              <a:t>Current</a:t>
            </a:r>
            <a:r>
              <a:rPr lang="de-DE" baseline="0" dirty="0">
                <a:cs typeface="+mn-cs"/>
              </a:rPr>
              <a:t>).</a:t>
            </a:r>
          </a:p>
          <a:p>
            <a:pPr>
              <a:defRPr/>
            </a:pPr>
            <a:r>
              <a:rPr lang="de-DE" baseline="0" dirty="0" err="1">
                <a:cs typeface="+mn-cs"/>
              </a:rPr>
              <a:t>Electrical</a:t>
            </a:r>
            <a:r>
              <a:rPr lang="de-DE" baseline="0" dirty="0">
                <a:cs typeface="+mn-cs"/>
              </a:rPr>
              <a:t> Field: Negative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Positive (</a:t>
            </a:r>
            <a:r>
              <a:rPr lang="de-DE" baseline="0" dirty="0" err="1">
                <a:cs typeface="+mn-cs"/>
              </a:rPr>
              <a:t>Secondaty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Current</a:t>
            </a:r>
            <a:r>
              <a:rPr lang="de-DE" baseline="0" dirty="0">
                <a:cs typeface="+mn-cs"/>
              </a:rPr>
              <a:t>)</a:t>
            </a:r>
          </a:p>
          <a:p>
            <a:pPr>
              <a:defRPr/>
            </a:pPr>
            <a:r>
              <a:rPr lang="de-DE" dirty="0">
                <a:cs typeface="+mn-cs"/>
              </a:rPr>
              <a:t>In EEG, </a:t>
            </a:r>
            <a:r>
              <a:rPr lang="de-DE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electrical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field</a:t>
            </a:r>
            <a:r>
              <a:rPr lang="de-DE" baseline="0" dirty="0">
                <a:cs typeface="+mn-cs"/>
              </a:rPr>
              <a:t> outside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head</a:t>
            </a:r>
            <a:r>
              <a:rPr lang="de-DE" baseline="0" dirty="0">
                <a:cs typeface="+mn-cs"/>
              </a:rPr>
              <a:t>.</a:t>
            </a:r>
          </a:p>
          <a:p>
            <a:pPr>
              <a:defRPr/>
            </a:pPr>
            <a:r>
              <a:rPr lang="de-DE" baseline="0" dirty="0" err="1">
                <a:cs typeface="+mn-cs"/>
              </a:rPr>
              <a:t>From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topography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can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infer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sources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activity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7700" y="2012950"/>
            <a:ext cx="7345363" cy="13890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95400" y="3671888"/>
            <a:ext cx="6049963" cy="165576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39885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239161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262688" y="258763"/>
            <a:ext cx="1943100" cy="5532437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31800" y="258763"/>
            <a:ext cx="5678488" cy="553243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356407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3988" cy="107950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065923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7700" y="2012950"/>
            <a:ext cx="7345363" cy="1389063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95400" y="3671888"/>
            <a:ext cx="6049963" cy="165576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3382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412008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2625" y="4164013"/>
            <a:ext cx="7345363" cy="12874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2625" y="2746375"/>
            <a:ext cx="7345363" cy="141763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935590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31800" y="1516063"/>
            <a:ext cx="3810000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94200" y="1516063"/>
            <a:ext cx="3811588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9905331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7163" cy="108108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1450975"/>
            <a:ext cx="3817938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1800" y="2055813"/>
            <a:ext cx="3817938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389438" y="1450975"/>
            <a:ext cx="3819525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389438" y="2055813"/>
            <a:ext cx="3819525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8846816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8546084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5193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8097865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2843213" cy="109696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8200" y="258763"/>
            <a:ext cx="4830763" cy="5529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31800" y="1355725"/>
            <a:ext cx="2843213" cy="4432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813074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93863" y="4535488"/>
            <a:ext cx="5184775" cy="5365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693863" y="579438"/>
            <a:ext cx="5184775" cy="38877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693863" y="5072063"/>
            <a:ext cx="5184775" cy="760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525866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482974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262688" y="258763"/>
            <a:ext cx="1943100" cy="5532437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31800" y="258763"/>
            <a:ext cx="5678488" cy="553243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97620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3988" cy="107950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0187903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7700" y="2012950"/>
            <a:ext cx="7345363" cy="1389063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95400" y="3671888"/>
            <a:ext cx="6049963" cy="165576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126434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9952592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2625" y="4164013"/>
            <a:ext cx="7345363" cy="12874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2625" y="2746375"/>
            <a:ext cx="7345363" cy="141763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069708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31800" y="1516063"/>
            <a:ext cx="3810000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94200" y="1516063"/>
            <a:ext cx="3811588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533638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7163" cy="108108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1450975"/>
            <a:ext cx="3817938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1800" y="2055813"/>
            <a:ext cx="3817938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389438" y="1450975"/>
            <a:ext cx="3819525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389438" y="2055813"/>
            <a:ext cx="3819525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92916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2625" y="4164013"/>
            <a:ext cx="7345363" cy="12874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2625" y="2746375"/>
            <a:ext cx="7345363" cy="141763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45420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9338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97003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2843213" cy="109696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8200" y="258763"/>
            <a:ext cx="4830763" cy="5529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31800" y="1355725"/>
            <a:ext cx="2843213" cy="4432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07269092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93863" y="4535488"/>
            <a:ext cx="5184775" cy="5365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693863" y="579438"/>
            <a:ext cx="5184775" cy="38877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693863" y="5072063"/>
            <a:ext cx="5184775" cy="760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852394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1965936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262688" y="258763"/>
            <a:ext cx="1943100" cy="5532437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31800" y="258763"/>
            <a:ext cx="5678488" cy="553243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5356275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3988" cy="107950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2340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31800" y="1516063"/>
            <a:ext cx="3810000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94200" y="1516063"/>
            <a:ext cx="3811588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239385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7163" cy="108108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1450975"/>
            <a:ext cx="3817938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1800" y="2055813"/>
            <a:ext cx="3817938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389438" y="1450975"/>
            <a:ext cx="3819525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389438" y="2055813"/>
            <a:ext cx="3819525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46145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87790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88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2843213" cy="109696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8200" y="258763"/>
            <a:ext cx="4830763" cy="5529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31800" y="1355725"/>
            <a:ext cx="2843213" cy="4432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21206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93863" y="4535488"/>
            <a:ext cx="5184775" cy="5365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693863" y="579438"/>
            <a:ext cx="5184775" cy="38877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693863" y="5072063"/>
            <a:ext cx="5184775" cy="760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73523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8640763" cy="1152525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latin typeface="D-DIN"/>
              <a:cs typeface="D-DIN"/>
            </a:endParaRP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8204200" y="3970338"/>
            <a:ext cx="468313" cy="153987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latin typeface="D-DIN"/>
              <a:cs typeface="D-DIN"/>
            </a:endParaRPr>
          </a:p>
        </p:txBody>
      </p:sp>
      <p:grpSp>
        <p:nvGrpSpPr>
          <p:cNvPr id="1028" name="Group 3"/>
          <p:cNvGrpSpPr>
            <a:grpSpLocks/>
          </p:cNvGrpSpPr>
          <p:nvPr/>
        </p:nvGrpSpPr>
        <p:grpSpPr bwMode="auto">
          <a:xfrm>
            <a:off x="6189663" y="179388"/>
            <a:ext cx="2265362" cy="754062"/>
            <a:chOff x="3899" y="113"/>
            <a:chExt cx="1427" cy="475"/>
          </a:xfrm>
        </p:grpSpPr>
        <p:grpSp>
          <p:nvGrpSpPr>
            <p:cNvPr id="1031" name="Group 4"/>
            <p:cNvGrpSpPr>
              <a:grpSpLocks/>
            </p:cNvGrpSpPr>
            <p:nvPr/>
          </p:nvGrpSpPr>
          <p:grpSpPr bwMode="auto">
            <a:xfrm>
              <a:off x="3899" y="113"/>
              <a:ext cx="713" cy="239"/>
              <a:chOff x="3899" y="113"/>
              <a:chExt cx="713" cy="239"/>
            </a:xfrm>
          </p:grpSpPr>
          <p:sp>
            <p:nvSpPr>
              <p:cNvPr id="1029" name="Freeform 5"/>
              <p:cNvSpPr>
                <a:spLocks noChangeArrowheads="1"/>
              </p:cNvSpPr>
              <p:nvPr/>
            </p:nvSpPr>
            <p:spPr bwMode="auto">
              <a:xfrm>
                <a:off x="3899" y="113"/>
                <a:ext cx="713" cy="239"/>
              </a:xfrm>
              <a:custGeom>
                <a:avLst/>
                <a:gdLst>
                  <a:gd name="T0" fmla="*/ 0 w 6001"/>
                  <a:gd name="T1" fmla="*/ 0 h 2022"/>
                  <a:gd name="T2" fmla="*/ 6000 w 6001"/>
                  <a:gd name="T3" fmla="*/ 0 h 2022"/>
                  <a:gd name="T4" fmla="*/ 6000 w 6001"/>
                  <a:gd name="T5" fmla="*/ 2021 h 2022"/>
                  <a:gd name="T6" fmla="*/ 0 w 6001"/>
                  <a:gd name="T7" fmla="*/ 2021 h 2022"/>
                  <a:gd name="T8" fmla="*/ 0 w 6001"/>
                  <a:gd name="T9" fmla="*/ 0 h 2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01" h="2022">
                    <a:moveTo>
                      <a:pt x="0" y="0"/>
                    </a:moveTo>
                    <a:lnTo>
                      <a:pt x="6000" y="0"/>
                    </a:lnTo>
                    <a:lnTo>
                      <a:pt x="6000" y="2021"/>
                    </a:lnTo>
                    <a:lnTo>
                      <a:pt x="0" y="202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  <p:sp>
            <p:nvSpPr>
              <p:cNvPr id="1030" name="Freeform 6"/>
              <p:cNvSpPr>
                <a:spLocks noChangeArrowheads="1"/>
              </p:cNvSpPr>
              <p:nvPr/>
            </p:nvSpPr>
            <p:spPr bwMode="auto">
              <a:xfrm>
                <a:off x="4371" y="113"/>
                <a:ext cx="8" cy="170"/>
              </a:xfrm>
              <a:custGeom>
                <a:avLst/>
                <a:gdLst>
                  <a:gd name="T0" fmla="*/ 0 w 81"/>
                  <a:gd name="T1" fmla="*/ 0 h 1441"/>
                  <a:gd name="T2" fmla="*/ 80 w 81"/>
                  <a:gd name="T3" fmla="*/ 0 h 1441"/>
                  <a:gd name="T4" fmla="*/ 80 w 81"/>
                  <a:gd name="T5" fmla="*/ 1440 h 1441"/>
                  <a:gd name="T6" fmla="*/ 0 w 81"/>
                  <a:gd name="T7" fmla="*/ 1440 h 1441"/>
                  <a:gd name="T8" fmla="*/ 0 w 81"/>
                  <a:gd name="T9" fmla="*/ 0 h 1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41">
                    <a:moveTo>
                      <a:pt x="0" y="0"/>
                    </a:moveTo>
                    <a:lnTo>
                      <a:pt x="80" y="0"/>
                    </a:lnTo>
                    <a:lnTo>
                      <a:pt x="80" y="1440"/>
                    </a:lnTo>
                    <a:lnTo>
                      <a:pt x="0" y="144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  <p:sp>
            <p:nvSpPr>
              <p:cNvPr id="2" name="Freeform 7"/>
              <p:cNvSpPr>
                <a:spLocks noChangeArrowheads="1"/>
              </p:cNvSpPr>
              <p:nvPr/>
            </p:nvSpPr>
            <p:spPr bwMode="auto">
              <a:xfrm>
                <a:off x="4132" y="179"/>
                <a:ext cx="8" cy="172"/>
              </a:xfrm>
              <a:custGeom>
                <a:avLst/>
                <a:gdLst>
                  <a:gd name="T0" fmla="*/ 0 w 81"/>
                  <a:gd name="T1" fmla="*/ 0 h 1462"/>
                  <a:gd name="T2" fmla="*/ 80 w 81"/>
                  <a:gd name="T3" fmla="*/ 0 h 1462"/>
                  <a:gd name="T4" fmla="*/ 80 w 81"/>
                  <a:gd name="T5" fmla="*/ 1461 h 1462"/>
                  <a:gd name="T6" fmla="*/ 0 w 81"/>
                  <a:gd name="T7" fmla="*/ 1461 h 1462"/>
                  <a:gd name="T8" fmla="*/ 0 w 81"/>
                  <a:gd name="T9" fmla="*/ 0 h 1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62">
                    <a:moveTo>
                      <a:pt x="0" y="0"/>
                    </a:moveTo>
                    <a:lnTo>
                      <a:pt x="80" y="0"/>
                    </a:lnTo>
                    <a:lnTo>
                      <a:pt x="80" y="1461"/>
                    </a:lnTo>
                    <a:lnTo>
                      <a:pt x="0" y="146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  <p:sp>
            <p:nvSpPr>
              <p:cNvPr id="1032" name="Freeform 8"/>
              <p:cNvSpPr>
                <a:spLocks noChangeArrowheads="1"/>
              </p:cNvSpPr>
              <p:nvPr/>
            </p:nvSpPr>
            <p:spPr bwMode="auto">
              <a:xfrm>
                <a:off x="3969" y="178"/>
                <a:ext cx="95" cy="106"/>
              </a:xfrm>
              <a:custGeom>
                <a:avLst/>
                <a:gdLst>
                  <a:gd name="T0" fmla="*/ 452 w 818"/>
                  <a:gd name="T1" fmla="*/ 901 h 902"/>
                  <a:gd name="T2" fmla="*/ 0 w 818"/>
                  <a:gd name="T3" fmla="*/ 448 h 902"/>
                  <a:gd name="T4" fmla="*/ 450 w 818"/>
                  <a:gd name="T5" fmla="*/ 0 h 902"/>
                  <a:gd name="T6" fmla="*/ 785 w 818"/>
                  <a:gd name="T7" fmla="*/ 139 h 902"/>
                  <a:gd name="T8" fmla="*/ 662 w 818"/>
                  <a:gd name="T9" fmla="*/ 261 h 902"/>
                  <a:gd name="T10" fmla="*/ 452 w 818"/>
                  <a:gd name="T11" fmla="*/ 172 h 902"/>
                  <a:gd name="T12" fmla="*/ 195 w 818"/>
                  <a:gd name="T13" fmla="*/ 448 h 902"/>
                  <a:gd name="T14" fmla="*/ 461 w 818"/>
                  <a:gd name="T15" fmla="*/ 732 h 902"/>
                  <a:gd name="T16" fmla="*/ 683 w 818"/>
                  <a:gd name="T17" fmla="*/ 604 h 902"/>
                  <a:gd name="T18" fmla="*/ 817 w 818"/>
                  <a:gd name="T19" fmla="*/ 704 h 902"/>
                  <a:gd name="T20" fmla="*/ 452 w 818"/>
                  <a:gd name="T21" fmla="*/ 901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8" h="902">
                    <a:moveTo>
                      <a:pt x="452" y="901"/>
                    </a:moveTo>
                    <a:cubicBezTo>
                      <a:pt x="187" y="901"/>
                      <a:pt x="0" y="717"/>
                      <a:pt x="0" y="448"/>
                    </a:cubicBezTo>
                    <a:cubicBezTo>
                      <a:pt x="0" y="190"/>
                      <a:pt x="198" y="0"/>
                      <a:pt x="450" y="0"/>
                    </a:cubicBezTo>
                    <a:cubicBezTo>
                      <a:pt x="574" y="0"/>
                      <a:pt x="704" y="29"/>
                      <a:pt x="785" y="139"/>
                    </a:cubicBezTo>
                    <a:lnTo>
                      <a:pt x="662" y="261"/>
                    </a:lnTo>
                    <a:cubicBezTo>
                      <a:pt x="629" y="209"/>
                      <a:pt x="549" y="172"/>
                      <a:pt x="452" y="172"/>
                    </a:cubicBezTo>
                    <a:cubicBezTo>
                      <a:pt x="316" y="172"/>
                      <a:pt x="195" y="278"/>
                      <a:pt x="195" y="448"/>
                    </a:cubicBezTo>
                    <a:cubicBezTo>
                      <a:pt x="195" y="608"/>
                      <a:pt x="296" y="732"/>
                      <a:pt x="461" y="732"/>
                    </a:cubicBezTo>
                    <a:cubicBezTo>
                      <a:pt x="509" y="732"/>
                      <a:pt x="618" y="722"/>
                      <a:pt x="683" y="604"/>
                    </a:cubicBezTo>
                    <a:lnTo>
                      <a:pt x="817" y="704"/>
                    </a:lnTo>
                    <a:cubicBezTo>
                      <a:pt x="717" y="865"/>
                      <a:pt x="570" y="901"/>
                      <a:pt x="452" y="90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  <p:sp>
            <p:nvSpPr>
              <p:cNvPr id="1033" name="Freeform 9"/>
              <p:cNvSpPr>
                <a:spLocks noChangeArrowheads="1"/>
              </p:cNvSpPr>
              <p:nvPr/>
            </p:nvSpPr>
            <p:spPr bwMode="auto">
              <a:xfrm>
                <a:off x="4452" y="181"/>
                <a:ext cx="83" cy="103"/>
              </a:xfrm>
              <a:custGeom>
                <a:avLst/>
                <a:gdLst>
                  <a:gd name="T0" fmla="*/ 360 w 714"/>
                  <a:gd name="T1" fmla="*/ 875 h 876"/>
                  <a:gd name="T2" fmla="*/ 0 w 714"/>
                  <a:gd name="T3" fmla="*/ 522 h 876"/>
                  <a:gd name="T4" fmla="*/ 0 w 714"/>
                  <a:gd name="T5" fmla="*/ 0 h 876"/>
                  <a:gd name="T6" fmla="*/ 196 w 714"/>
                  <a:gd name="T7" fmla="*/ 0 h 876"/>
                  <a:gd name="T8" fmla="*/ 196 w 714"/>
                  <a:gd name="T9" fmla="*/ 507 h 876"/>
                  <a:gd name="T10" fmla="*/ 362 w 714"/>
                  <a:gd name="T11" fmla="*/ 701 h 876"/>
                  <a:gd name="T12" fmla="*/ 517 w 714"/>
                  <a:gd name="T13" fmla="*/ 507 h 876"/>
                  <a:gd name="T14" fmla="*/ 517 w 714"/>
                  <a:gd name="T15" fmla="*/ 0 h 876"/>
                  <a:gd name="T16" fmla="*/ 713 w 714"/>
                  <a:gd name="T17" fmla="*/ 0 h 876"/>
                  <a:gd name="T18" fmla="*/ 713 w 714"/>
                  <a:gd name="T19" fmla="*/ 522 h 876"/>
                  <a:gd name="T20" fmla="*/ 360 w 714"/>
                  <a:gd name="T21" fmla="*/ 875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4" h="876">
                    <a:moveTo>
                      <a:pt x="360" y="875"/>
                    </a:moveTo>
                    <a:cubicBezTo>
                      <a:pt x="105" y="875"/>
                      <a:pt x="0" y="718"/>
                      <a:pt x="0" y="522"/>
                    </a:cubicBezTo>
                    <a:lnTo>
                      <a:pt x="0" y="0"/>
                    </a:lnTo>
                    <a:lnTo>
                      <a:pt x="196" y="0"/>
                    </a:lnTo>
                    <a:lnTo>
                      <a:pt x="196" y="507"/>
                    </a:lnTo>
                    <a:cubicBezTo>
                      <a:pt x="196" y="641"/>
                      <a:pt x="243" y="701"/>
                      <a:pt x="362" y="701"/>
                    </a:cubicBezTo>
                    <a:cubicBezTo>
                      <a:pt x="479" y="701"/>
                      <a:pt x="517" y="639"/>
                      <a:pt x="517" y="507"/>
                    </a:cubicBezTo>
                    <a:lnTo>
                      <a:pt x="517" y="0"/>
                    </a:lnTo>
                    <a:lnTo>
                      <a:pt x="713" y="0"/>
                    </a:lnTo>
                    <a:lnTo>
                      <a:pt x="713" y="522"/>
                    </a:lnTo>
                    <a:cubicBezTo>
                      <a:pt x="713" y="707"/>
                      <a:pt x="617" y="875"/>
                      <a:pt x="360" y="87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  <p:sp>
            <p:nvSpPr>
              <p:cNvPr id="1034" name="Freeform 10"/>
              <p:cNvSpPr>
                <a:spLocks noChangeArrowheads="1"/>
              </p:cNvSpPr>
              <p:nvPr/>
            </p:nvSpPr>
            <p:spPr bwMode="auto">
              <a:xfrm>
                <a:off x="4205" y="175"/>
                <a:ext cx="101" cy="107"/>
              </a:xfrm>
              <a:custGeom>
                <a:avLst/>
                <a:gdLst>
                  <a:gd name="T0" fmla="*/ 654 w 864"/>
                  <a:gd name="T1" fmla="*/ 917 h 918"/>
                  <a:gd name="T2" fmla="*/ 564 w 864"/>
                  <a:gd name="T3" fmla="*/ 717 h 918"/>
                  <a:gd name="T4" fmla="*/ 299 w 864"/>
                  <a:gd name="T5" fmla="*/ 717 h 918"/>
                  <a:gd name="T6" fmla="*/ 209 w 864"/>
                  <a:gd name="T7" fmla="*/ 917 h 918"/>
                  <a:gd name="T8" fmla="*/ 0 w 864"/>
                  <a:gd name="T9" fmla="*/ 917 h 918"/>
                  <a:gd name="T10" fmla="*/ 431 w 864"/>
                  <a:gd name="T11" fmla="*/ 0 h 918"/>
                  <a:gd name="T12" fmla="*/ 863 w 864"/>
                  <a:gd name="T13" fmla="*/ 917 h 918"/>
                  <a:gd name="T14" fmla="*/ 654 w 864"/>
                  <a:gd name="T15" fmla="*/ 917 h 918"/>
                  <a:gd name="T16" fmla="*/ 431 w 864"/>
                  <a:gd name="T17" fmla="*/ 414 h 918"/>
                  <a:gd name="T18" fmla="*/ 355 w 864"/>
                  <a:gd name="T19" fmla="*/ 576 h 918"/>
                  <a:gd name="T20" fmla="*/ 508 w 864"/>
                  <a:gd name="T21" fmla="*/ 576 h 918"/>
                  <a:gd name="T22" fmla="*/ 431 w 864"/>
                  <a:gd name="T23" fmla="*/ 414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64" h="918">
                    <a:moveTo>
                      <a:pt x="654" y="917"/>
                    </a:moveTo>
                    <a:lnTo>
                      <a:pt x="564" y="717"/>
                    </a:lnTo>
                    <a:lnTo>
                      <a:pt x="299" y="717"/>
                    </a:lnTo>
                    <a:lnTo>
                      <a:pt x="209" y="917"/>
                    </a:lnTo>
                    <a:lnTo>
                      <a:pt x="0" y="917"/>
                    </a:lnTo>
                    <a:lnTo>
                      <a:pt x="431" y="0"/>
                    </a:lnTo>
                    <a:lnTo>
                      <a:pt x="863" y="917"/>
                    </a:lnTo>
                    <a:lnTo>
                      <a:pt x="654" y="917"/>
                    </a:lnTo>
                    <a:close/>
                    <a:moveTo>
                      <a:pt x="431" y="414"/>
                    </a:moveTo>
                    <a:lnTo>
                      <a:pt x="355" y="576"/>
                    </a:lnTo>
                    <a:lnTo>
                      <a:pt x="508" y="576"/>
                    </a:lnTo>
                    <a:lnTo>
                      <a:pt x="431" y="4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</p:grpSp>
        <p:sp>
          <p:nvSpPr>
            <p:cNvPr id="1035" name="Freeform 11"/>
            <p:cNvSpPr>
              <a:spLocks noChangeArrowheads="1"/>
            </p:cNvSpPr>
            <p:nvPr/>
          </p:nvSpPr>
          <p:spPr bwMode="auto">
            <a:xfrm>
              <a:off x="3899" y="351"/>
              <a:ext cx="1427" cy="237"/>
            </a:xfrm>
            <a:custGeom>
              <a:avLst/>
              <a:gdLst>
                <a:gd name="T0" fmla="*/ 0 w 12000"/>
                <a:gd name="T1" fmla="*/ 0 h 2001"/>
                <a:gd name="T2" fmla="*/ 11999 w 12000"/>
                <a:gd name="T3" fmla="*/ 0 h 2001"/>
                <a:gd name="T4" fmla="*/ 11999 w 12000"/>
                <a:gd name="T5" fmla="*/ 2000 h 2001"/>
                <a:gd name="T6" fmla="*/ 0 w 12000"/>
                <a:gd name="T7" fmla="*/ 2000 h 2001"/>
                <a:gd name="T8" fmla="*/ 0 w 12000"/>
                <a:gd name="T9" fmla="*/ 0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00" h="2001">
                  <a:moveTo>
                    <a:pt x="0" y="0"/>
                  </a:moveTo>
                  <a:lnTo>
                    <a:pt x="11999" y="0"/>
                  </a:lnTo>
                  <a:lnTo>
                    <a:pt x="11999" y="2000"/>
                  </a:lnTo>
                  <a:lnTo>
                    <a:pt x="0" y="200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>
                <a:latin typeface="D-DIN"/>
                <a:cs typeface="D-DIN"/>
              </a:endParaRPr>
            </a:p>
          </p:txBody>
        </p:sp>
        <p:sp>
          <p:nvSpPr>
            <p:cNvPr id="1036" name="Freeform 12"/>
            <p:cNvSpPr>
              <a:spLocks noChangeArrowheads="1"/>
            </p:cNvSpPr>
            <p:nvPr/>
          </p:nvSpPr>
          <p:spPr bwMode="auto">
            <a:xfrm>
              <a:off x="3933" y="500"/>
              <a:ext cx="1355" cy="53"/>
            </a:xfrm>
            <a:custGeom>
              <a:avLst/>
              <a:gdLst>
                <a:gd name="T0" fmla="*/ 11359 w 11400"/>
                <a:gd name="T1" fmla="*/ 456 h 461"/>
                <a:gd name="T2" fmla="*/ 11177 w 11400"/>
                <a:gd name="T3" fmla="*/ 314 h 461"/>
                <a:gd name="T4" fmla="*/ 10968 w 11400"/>
                <a:gd name="T5" fmla="*/ 314 h 461"/>
                <a:gd name="T6" fmla="*/ 10754 w 11400"/>
                <a:gd name="T7" fmla="*/ 2 h 461"/>
                <a:gd name="T8" fmla="*/ 10392 w 11400"/>
                <a:gd name="T9" fmla="*/ 232 h 461"/>
                <a:gd name="T10" fmla="*/ 10676 w 11400"/>
                <a:gd name="T11" fmla="*/ 456 h 461"/>
                <a:gd name="T12" fmla="*/ 9798 w 11400"/>
                <a:gd name="T13" fmla="*/ 134 h 461"/>
                <a:gd name="T14" fmla="*/ 9709 w 11400"/>
                <a:gd name="T15" fmla="*/ 399 h 461"/>
                <a:gd name="T16" fmla="*/ 9469 w 11400"/>
                <a:gd name="T17" fmla="*/ 456 h 461"/>
                <a:gd name="T18" fmla="*/ 9269 w 11400"/>
                <a:gd name="T19" fmla="*/ 140 h 461"/>
                <a:gd name="T20" fmla="*/ 9142 w 11400"/>
                <a:gd name="T21" fmla="*/ 367 h 461"/>
                <a:gd name="T22" fmla="*/ 8961 w 11400"/>
                <a:gd name="T23" fmla="*/ 314 h 461"/>
                <a:gd name="T24" fmla="*/ 8961 w 11400"/>
                <a:gd name="T25" fmla="*/ 246 h 461"/>
                <a:gd name="T26" fmla="*/ 9025 w 11400"/>
                <a:gd name="T27" fmla="*/ 456 h 461"/>
                <a:gd name="T28" fmla="*/ 8940 w 11400"/>
                <a:gd name="T29" fmla="*/ 73 h 461"/>
                <a:gd name="T30" fmla="*/ 8684 w 11400"/>
                <a:gd name="T31" fmla="*/ 190 h 461"/>
                <a:gd name="T32" fmla="*/ 8557 w 11400"/>
                <a:gd name="T33" fmla="*/ 190 h 461"/>
                <a:gd name="T34" fmla="*/ 8437 w 11400"/>
                <a:gd name="T35" fmla="*/ 134 h 461"/>
                <a:gd name="T36" fmla="*/ 8124 w 11400"/>
                <a:gd name="T37" fmla="*/ 263 h 461"/>
                <a:gd name="T38" fmla="*/ 8164 w 11400"/>
                <a:gd name="T39" fmla="*/ 322 h 461"/>
                <a:gd name="T40" fmla="*/ 7913 w 11400"/>
                <a:gd name="T41" fmla="*/ 131 h 461"/>
                <a:gd name="T42" fmla="*/ 7941 w 11400"/>
                <a:gd name="T43" fmla="*/ 210 h 461"/>
                <a:gd name="T44" fmla="*/ 7668 w 11400"/>
                <a:gd name="T45" fmla="*/ 314 h 461"/>
                <a:gd name="T46" fmla="*/ 7459 w 11400"/>
                <a:gd name="T47" fmla="*/ 314 h 461"/>
                <a:gd name="T48" fmla="*/ 7234 w 11400"/>
                <a:gd name="T49" fmla="*/ 456 h 461"/>
                <a:gd name="T50" fmla="*/ 6930 w 11400"/>
                <a:gd name="T51" fmla="*/ 2 h 461"/>
                <a:gd name="T52" fmla="*/ 6626 w 11400"/>
                <a:gd name="T53" fmla="*/ 167 h 461"/>
                <a:gd name="T54" fmla="*/ 6758 w 11400"/>
                <a:gd name="T55" fmla="*/ 456 h 461"/>
                <a:gd name="T56" fmla="*/ 6193 w 11400"/>
                <a:gd name="T57" fmla="*/ 4 h 461"/>
                <a:gd name="T58" fmla="*/ 6021 w 11400"/>
                <a:gd name="T59" fmla="*/ 310 h 461"/>
                <a:gd name="T60" fmla="*/ 5730 w 11400"/>
                <a:gd name="T61" fmla="*/ 167 h 461"/>
                <a:gd name="T62" fmla="*/ 5474 w 11400"/>
                <a:gd name="T63" fmla="*/ 414 h 461"/>
                <a:gd name="T64" fmla="*/ 5426 w 11400"/>
                <a:gd name="T65" fmla="*/ 190 h 461"/>
                <a:gd name="T66" fmla="*/ 5299 w 11400"/>
                <a:gd name="T67" fmla="*/ 190 h 461"/>
                <a:gd name="T68" fmla="*/ 4987 w 11400"/>
                <a:gd name="T69" fmla="*/ 4 h 461"/>
                <a:gd name="T70" fmla="*/ 5182 w 11400"/>
                <a:gd name="T71" fmla="*/ 456 h 461"/>
                <a:gd name="T72" fmla="*/ 4793 w 11400"/>
                <a:gd name="T73" fmla="*/ 219 h 461"/>
                <a:gd name="T74" fmla="*/ 4309 w 11400"/>
                <a:gd name="T75" fmla="*/ 225 h 461"/>
                <a:gd name="T76" fmla="*/ 4381 w 11400"/>
                <a:gd name="T77" fmla="*/ 460 h 461"/>
                <a:gd name="T78" fmla="*/ 4048 w 11400"/>
                <a:gd name="T79" fmla="*/ 169 h 461"/>
                <a:gd name="T80" fmla="*/ 4211 w 11400"/>
                <a:gd name="T81" fmla="*/ 161 h 461"/>
                <a:gd name="T82" fmla="*/ 3773 w 11400"/>
                <a:gd name="T83" fmla="*/ 131 h 461"/>
                <a:gd name="T84" fmla="*/ 3852 w 11400"/>
                <a:gd name="T85" fmla="*/ 432 h 461"/>
                <a:gd name="T86" fmla="*/ 3415 w 11400"/>
                <a:gd name="T87" fmla="*/ 367 h 461"/>
                <a:gd name="T88" fmla="*/ 3173 w 11400"/>
                <a:gd name="T89" fmla="*/ 4 h 461"/>
                <a:gd name="T90" fmla="*/ 2895 w 11400"/>
                <a:gd name="T91" fmla="*/ 250 h 461"/>
                <a:gd name="T92" fmla="*/ 2497 w 11400"/>
                <a:gd name="T93" fmla="*/ 131 h 461"/>
                <a:gd name="T94" fmla="*/ 2544 w 11400"/>
                <a:gd name="T95" fmla="*/ 260 h 461"/>
                <a:gd name="T96" fmla="*/ 2187 w 11400"/>
                <a:gd name="T97" fmla="*/ 314 h 461"/>
                <a:gd name="T98" fmla="*/ 2187 w 11400"/>
                <a:gd name="T99" fmla="*/ 246 h 461"/>
                <a:gd name="T100" fmla="*/ 2251 w 11400"/>
                <a:gd name="T101" fmla="*/ 456 h 461"/>
                <a:gd name="T102" fmla="*/ 1836 w 11400"/>
                <a:gd name="T103" fmla="*/ 71 h 461"/>
                <a:gd name="T104" fmla="*/ 1733 w 11400"/>
                <a:gd name="T105" fmla="*/ 190 h 461"/>
                <a:gd name="T106" fmla="*/ 1606 w 11400"/>
                <a:gd name="T107" fmla="*/ 190 h 461"/>
                <a:gd name="T108" fmla="*/ 1371 w 11400"/>
                <a:gd name="T109" fmla="*/ 185 h 461"/>
                <a:gd name="T110" fmla="*/ 1369 w 11400"/>
                <a:gd name="T111" fmla="*/ 405 h 461"/>
                <a:gd name="T112" fmla="*/ 1153 w 11400"/>
                <a:gd name="T113" fmla="*/ 456 h 461"/>
                <a:gd name="T114" fmla="*/ 949 w 11400"/>
                <a:gd name="T115" fmla="*/ 131 h 461"/>
                <a:gd name="T116" fmla="*/ 977 w 11400"/>
                <a:gd name="T117" fmla="*/ 210 h 461"/>
                <a:gd name="T118" fmla="*/ 431 w 11400"/>
                <a:gd name="T119" fmla="*/ 456 h 461"/>
                <a:gd name="T120" fmla="*/ 256 w 11400"/>
                <a:gd name="T121" fmla="*/ 321 h 461"/>
                <a:gd name="T122" fmla="*/ 164 w 11400"/>
                <a:gd name="T123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400" h="461">
                  <a:moveTo>
                    <a:pt x="11399" y="456"/>
                  </a:moveTo>
                  <a:lnTo>
                    <a:pt x="11399" y="401"/>
                  </a:lnTo>
                  <a:lnTo>
                    <a:pt x="11370" y="401"/>
                  </a:lnTo>
                  <a:cubicBezTo>
                    <a:pt x="11344" y="401"/>
                    <a:pt x="11335" y="388"/>
                    <a:pt x="11335" y="364"/>
                  </a:cubicBezTo>
                  <a:lnTo>
                    <a:pt x="11335" y="4"/>
                  </a:lnTo>
                  <a:lnTo>
                    <a:pt x="11271" y="4"/>
                  </a:lnTo>
                  <a:lnTo>
                    <a:pt x="11271" y="367"/>
                  </a:lnTo>
                  <a:cubicBezTo>
                    <a:pt x="11271" y="415"/>
                    <a:pt x="11297" y="456"/>
                    <a:pt x="11359" y="456"/>
                  </a:cubicBezTo>
                  <a:lnTo>
                    <a:pt x="11399" y="456"/>
                  </a:lnTo>
                  <a:close/>
                  <a:moveTo>
                    <a:pt x="11113" y="269"/>
                  </a:moveTo>
                  <a:lnTo>
                    <a:pt x="10968" y="269"/>
                  </a:lnTo>
                  <a:cubicBezTo>
                    <a:pt x="10969" y="249"/>
                    <a:pt x="10970" y="240"/>
                    <a:pt x="10976" y="225"/>
                  </a:cubicBezTo>
                  <a:cubicBezTo>
                    <a:pt x="10987" y="201"/>
                    <a:pt x="11010" y="185"/>
                    <a:pt x="11041" y="185"/>
                  </a:cubicBezTo>
                  <a:cubicBezTo>
                    <a:pt x="11071" y="185"/>
                    <a:pt x="11094" y="201"/>
                    <a:pt x="11104" y="225"/>
                  </a:cubicBezTo>
                  <a:cubicBezTo>
                    <a:pt x="11110" y="240"/>
                    <a:pt x="11112" y="249"/>
                    <a:pt x="11113" y="269"/>
                  </a:cubicBezTo>
                  <a:close/>
                  <a:moveTo>
                    <a:pt x="11177" y="314"/>
                  </a:moveTo>
                  <a:lnTo>
                    <a:pt x="11177" y="286"/>
                  </a:lnTo>
                  <a:cubicBezTo>
                    <a:pt x="11177" y="194"/>
                    <a:pt x="11127" y="131"/>
                    <a:pt x="11041" y="131"/>
                  </a:cubicBezTo>
                  <a:cubicBezTo>
                    <a:pt x="10958" y="131"/>
                    <a:pt x="10904" y="191"/>
                    <a:pt x="10904" y="295"/>
                  </a:cubicBezTo>
                  <a:cubicBezTo>
                    <a:pt x="10904" y="418"/>
                    <a:pt x="10968" y="460"/>
                    <a:pt x="11049" y="460"/>
                  </a:cubicBezTo>
                  <a:cubicBezTo>
                    <a:pt x="11105" y="460"/>
                    <a:pt x="11136" y="443"/>
                    <a:pt x="11169" y="410"/>
                  </a:cubicBezTo>
                  <a:lnTo>
                    <a:pt x="11128" y="371"/>
                  </a:lnTo>
                  <a:cubicBezTo>
                    <a:pt x="11105" y="394"/>
                    <a:pt x="11086" y="404"/>
                    <a:pt x="11050" y="404"/>
                  </a:cubicBezTo>
                  <a:cubicBezTo>
                    <a:pt x="10997" y="404"/>
                    <a:pt x="10968" y="369"/>
                    <a:pt x="10968" y="314"/>
                  </a:cubicBezTo>
                  <a:lnTo>
                    <a:pt x="11177" y="314"/>
                  </a:lnTo>
                  <a:close/>
                  <a:moveTo>
                    <a:pt x="10821" y="134"/>
                  </a:moveTo>
                  <a:lnTo>
                    <a:pt x="10756" y="134"/>
                  </a:lnTo>
                  <a:lnTo>
                    <a:pt x="10756" y="456"/>
                  </a:lnTo>
                  <a:lnTo>
                    <a:pt x="10821" y="456"/>
                  </a:lnTo>
                  <a:lnTo>
                    <a:pt x="10821" y="134"/>
                  </a:lnTo>
                  <a:close/>
                  <a:moveTo>
                    <a:pt x="10823" y="2"/>
                  </a:moveTo>
                  <a:lnTo>
                    <a:pt x="10754" y="2"/>
                  </a:lnTo>
                  <a:lnTo>
                    <a:pt x="10754" y="71"/>
                  </a:lnTo>
                  <a:lnTo>
                    <a:pt x="10823" y="71"/>
                  </a:lnTo>
                  <a:lnTo>
                    <a:pt x="10823" y="2"/>
                  </a:lnTo>
                  <a:close/>
                  <a:moveTo>
                    <a:pt x="10676" y="456"/>
                  </a:moveTo>
                  <a:lnTo>
                    <a:pt x="10514" y="181"/>
                  </a:lnTo>
                  <a:lnTo>
                    <a:pt x="10661" y="4"/>
                  </a:lnTo>
                  <a:lnTo>
                    <a:pt x="10577" y="4"/>
                  </a:lnTo>
                  <a:lnTo>
                    <a:pt x="10392" y="232"/>
                  </a:lnTo>
                  <a:lnTo>
                    <a:pt x="10392" y="4"/>
                  </a:lnTo>
                  <a:lnTo>
                    <a:pt x="10324" y="4"/>
                  </a:lnTo>
                  <a:lnTo>
                    <a:pt x="10324" y="456"/>
                  </a:lnTo>
                  <a:lnTo>
                    <a:pt x="10392" y="456"/>
                  </a:lnTo>
                  <a:lnTo>
                    <a:pt x="10392" y="325"/>
                  </a:lnTo>
                  <a:lnTo>
                    <a:pt x="10468" y="234"/>
                  </a:lnTo>
                  <a:lnTo>
                    <a:pt x="10596" y="456"/>
                  </a:lnTo>
                  <a:lnTo>
                    <a:pt x="10676" y="456"/>
                  </a:lnTo>
                  <a:close/>
                  <a:moveTo>
                    <a:pt x="10059" y="456"/>
                  </a:moveTo>
                  <a:lnTo>
                    <a:pt x="10059" y="134"/>
                  </a:lnTo>
                  <a:lnTo>
                    <a:pt x="9994" y="134"/>
                  </a:lnTo>
                  <a:lnTo>
                    <a:pt x="9994" y="331"/>
                  </a:lnTo>
                  <a:cubicBezTo>
                    <a:pt x="9994" y="380"/>
                    <a:pt x="9963" y="402"/>
                    <a:pt x="9927" y="402"/>
                  </a:cubicBezTo>
                  <a:cubicBezTo>
                    <a:pt x="9891" y="402"/>
                    <a:pt x="9862" y="381"/>
                    <a:pt x="9862" y="331"/>
                  </a:cubicBezTo>
                  <a:lnTo>
                    <a:pt x="9862" y="134"/>
                  </a:lnTo>
                  <a:lnTo>
                    <a:pt x="9798" y="134"/>
                  </a:lnTo>
                  <a:lnTo>
                    <a:pt x="9798" y="340"/>
                  </a:lnTo>
                  <a:cubicBezTo>
                    <a:pt x="9798" y="376"/>
                    <a:pt x="9805" y="407"/>
                    <a:pt x="9830" y="431"/>
                  </a:cubicBezTo>
                  <a:cubicBezTo>
                    <a:pt x="9849" y="449"/>
                    <a:pt x="9876" y="460"/>
                    <a:pt x="9909" y="460"/>
                  </a:cubicBezTo>
                  <a:cubicBezTo>
                    <a:pt x="9942" y="460"/>
                    <a:pt x="9973" y="448"/>
                    <a:pt x="9995" y="424"/>
                  </a:cubicBezTo>
                  <a:lnTo>
                    <a:pt x="9995" y="456"/>
                  </a:lnTo>
                  <a:lnTo>
                    <a:pt x="10059" y="456"/>
                  </a:lnTo>
                  <a:close/>
                  <a:moveTo>
                    <a:pt x="9709" y="456"/>
                  </a:moveTo>
                  <a:lnTo>
                    <a:pt x="9709" y="399"/>
                  </a:lnTo>
                  <a:lnTo>
                    <a:pt x="9548" y="399"/>
                  </a:lnTo>
                  <a:lnTo>
                    <a:pt x="9709" y="186"/>
                  </a:lnTo>
                  <a:lnTo>
                    <a:pt x="9709" y="134"/>
                  </a:lnTo>
                  <a:lnTo>
                    <a:pt x="9478" y="134"/>
                  </a:lnTo>
                  <a:lnTo>
                    <a:pt x="9478" y="192"/>
                  </a:lnTo>
                  <a:lnTo>
                    <a:pt x="9629" y="192"/>
                  </a:lnTo>
                  <a:lnTo>
                    <a:pt x="9469" y="405"/>
                  </a:lnTo>
                  <a:lnTo>
                    <a:pt x="9469" y="456"/>
                  </a:lnTo>
                  <a:lnTo>
                    <a:pt x="9709" y="456"/>
                  </a:lnTo>
                  <a:close/>
                  <a:moveTo>
                    <a:pt x="9269" y="456"/>
                  </a:moveTo>
                  <a:lnTo>
                    <a:pt x="9269" y="401"/>
                  </a:lnTo>
                  <a:lnTo>
                    <a:pt x="9242" y="401"/>
                  </a:lnTo>
                  <a:cubicBezTo>
                    <a:pt x="9218" y="401"/>
                    <a:pt x="9207" y="387"/>
                    <a:pt x="9207" y="364"/>
                  </a:cubicBezTo>
                  <a:lnTo>
                    <a:pt x="9207" y="190"/>
                  </a:lnTo>
                  <a:lnTo>
                    <a:pt x="9269" y="190"/>
                  </a:lnTo>
                  <a:lnTo>
                    <a:pt x="9269" y="140"/>
                  </a:lnTo>
                  <a:lnTo>
                    <a:pt x="9207" y="140"/>
                  </a:lnTo>
                  <a:lnTo>
                    <a:pt x="9207" y="42"/>
                  </a:lnTo>
                  <a:lnTo>
                    <a:pt x="9142" y="42"/>
                  </a:lnTo>
                  <a:lnTo>
                    <a:pt x="9142" y="140"/>
                  </a:lnTo>
                  <a:lnTo>
                    <a:pt x="9105" y="140"/>
                  </a:lnTo>
                  <a:lnTo>
                    <a:pt x="9105" y="190"/>
                  </a:lnTo>
                  <a:lnTo>
                    <a:pt x="9142" y="190"/>
                  </a:lnTo>
                  <a:lnTo>
                    <a:pt x="9142" y="367"/>
                  </a:lnTo>
                  <a:cubicBezTo>
                    <a:pt x="9142" y="413"/>
                    <a:pt x="9170" y="456"/>
                    <a:pt x="9230" y="456"/>
                  </a:cubicBezTo>
                  <a:lnTo>
                    <a:pt x="9269" y="456"/>
                  </a:lnTo>
                  <a:close/>
                  <a:moveTo>
                    <a:pt x="8961" y="340"/>
                  </a:moveTo>
                  <a:cubicBezTo>
                    <a:pt x="8961" y="363"/>
                    <a:pt x="8956" y="378"/>
                    <a:pt x="8947" y="388"/>
                  </a:cubicBezTo>
                  <a:cubicBezTo>
                    <a:pt x="8929" y="404"/>
                    <a:pt x="8911" y="406"/>
                    <a:pt x="8886" y="406"/>
                  </a:cubicBezTo>
                  <a:cubicBezTo>
                    <a:pt x="8846" y="406"/>
                    <a:pt x="8827" y="390"/>
                    <a:pt x="8827" y="361"/>
                  </a:cubicBezTo>
                  <a:cubicBezTo>
                    <a:pt x="8827" y="331"/>
                    <a:pt x="8847" y="314"/>
                    <a:pt x="8885" y="314"/>
                  </a:cubicBezTo>
                  <a:lnTo>
                    <a:pt x="8961" y="314"/>
                  </a:lnTo>
                  <a:lnTo>
                    <a:pt x="8961" y="340"/>
                  </a:lnTo>
                  <a:close/>
                  <a:moveTo>
                    <a:pt x="9025" y="456"/>
                  </a:moveTo>
                  <a:lnTo>
                    <a:pt x="9025" y="241"/>
                  </a:lnTo>
                  <a:cubicBezTo>
                    <a:pt x="9025" y="168"/>
                    <a:pt x="8981" y="131"/>
                    <a:pt x="8893" y="131"/>
                  </a:cubicBezTo>
                  <a:cubicBezTo>
                    <a:pt x="8839" y="131"/>
                    <a:pt x="8807" y="141"/>
                    <a:pt x="8777" y="177"/>
                  </a:cubicBezTo>
                  <a:lnTo>
                    <a:pt x="8820" y="217"/>
                  </a:lnTo>
                  <a:cubicBezTo>
                    <a:pt x="8837" y="194"/>
                    <a:pt x="8854" y="186"/>
                    <a:pt x="8890" y="186"/>
                  </a:cubicBezTo>
                  <a:cubicBezTo>
                    <a:pt x="8940" y="186"/>
                    <a:pt x="8961" y="205"/>
                    <a:pt x="8961" y="246"/>
                  </a:cubicBezTo>
                  <a:lnTo>
                    <a:pt x="8961" y="269"/>
                  </a:lnTo>
                  <a:lnTo>
                    <a:pt x="8875" y="269"/>
                  </a:lnTo>
                  <a:cubicBezTo>
                    <a:pt x="8802" y="269"/>
                    <a:pt x="8764" y="308"/>
                    <a:pt x="8764" y="362"/>
                  </a:cubicBezTo>
                  <a:cubicBezTo>
                    <a:pt x="8764" y="389"/>
                    <a:pt x="8773" y="414"/>
                    <a:pt x="8790" y="431"/>
                  </a:cubicBezTo>
                  <a:cubicBezTo>
                    <a:pt x="8809" y="451"/>
                    <a:pt x="8836" y="460"/>
                    <a:pt x="8876" y="460"/>
                  </a:cubicBezTo>
                  <a:cubicBezTo>
                    <a:pt x="8916" y="460"/>
                    <a:pt x="8938" y="451"/>
                    <a:pt x="8962" y="427"/>
                  </a:cubicBezTo>
                  <a:lnTo>
                    <a:pt x="8962" y="456"/>
                  </a:lnTo>
                  <a:lnTo>
                    <a:pt x="9025" y="456"/>
                  </a:lnTo>
                  <a:close/>
                  <a:moveTo>
                    <a:pt x="8861" y="4"/>
                  </a:moveTo>
                  <a:lnTo>
                    <a:pt x="8802" y="4"/>
                  </a:lnTo>
                  <a:lnTo>
                    <a:pt x="8802" y="73"/>
                  </a:lnTo>
                  <a:lnTo>
                    <a:pt x="8861" y="73"/>
                  </a:lnTo>
                  <a:lnTo>
                    <a:pt x="8861" y="4"/>
                  </a:lnTo>
                  <a:close/>
                  <a:moveTo>
                    <a:pt x="8998" y="4"/>
                  </a:moveTo>
                  <a:lnTo>
                    <a:pt x="8940" y="4"/>
                  </a:lnTo>
                  <a:lnTo>
                    <a:pt x="8940" y="73"/>
                  </a:lnTo>
                  <a:lnTo>
                    <a:pt x="8998" y="73"/>
                  </a:lnTo>
                  <a:lnTo>
                    <a:pt x="8998" y="4"/>
                  </a:lnTo>
                  <a:close/>
                  <a:moveTo>
                    <a:pt x="8684" y="456"/>
                  </a:moveTo>
                  <a:lnTo>
                    <a:pt x="8684" y="401"/>
                  </a:lnTo>
                  <a:lnTo>
                    <a:pt x="8657" y="401"/>
                  </a:lnTo>
                  <a:cubicBezTo>
                    <a:pt x="8633" y="401"/>
                    <a:pt x="8621" y="387"/>
                    <a:pt x="8621" y="364"/>
                  </a:cubicBezTo>
                  <a:lnTo>
                    <a:pt x="8621" y="190"/>
                  </a:lnTo>
                  <a:lnTo>
                    <a:pt x="8684" y="190"/>
                  </a:lnTo>
                  <a:lnTo>
                    <a:pt x="8684" y="140"/>
                  </a:lnTo>
                  <a:lnTo>
                    <a:pt x="8621" y="140"/>
                  </a:lnTo>
                  <a:lnTo>
                    <a:pt x="8621" y="42"/>
                  </a:lnTo>
                  <a:lnTo>
                    <a:pt x="8557" y="42"/>
                  </a:lnTo>
                  <a:lnTo>
                    <a:pt x="8557" y="140"/>
                  </a:lnTo>
                  <a:lnTo>
                    <a:pt x="8520" y="140"/>
                  </a:lnTo>
                  <a:lnTo>
                    <a:pt x="8520" y="190"/>
                  </a:lnTo>
                  <a:lnTo>
                    <a:pt x="8557" y="190"/>
                  </a:lnTo>
                  <a:lnTo>
                    <a:pt x="8557" y="367"/>
                  </a:lnTo>
                  <a:cubicBezTo>
                    <a:pt x="8557" y="413"/>
                    <a:pt x="8585" y="456"/>
                    <a:pt x="8645" y="456"/>
                  </a:cubicBezTo>
                  <a:lnTo>
                    <a:pt x="8684" y="456"/>
                  </a:lnTo>
                  <a:close/>
                  <a:moveTo>
                    <a:pt x="8437" y="134"/>
                  </a:moveTo>
                  <a:lnTo>
                    <a:pt x="8372" y="134"/>
                  </a:lnTo>
                  <a:lnTo>
                    <a:pt x="8372" y="456"/>
                  </a:lnTo>
                  <a:lnTo>
                    <a:pt x="8437" y="456"/>
                  </a:lnTo>
                  <a:lnTo>
                    <a:pt x="8437" y="134"/>
                  </a:lnTo>
                  <a:close/>
                  <a:moveTo>
                    <a:pt x="8439" y="2"/>
                  </a:moveTo>
                  <a:lnTo>
                    <a:pt x="8370" y="2"/>
                  </a:lnTo>
                  <a:lnTo>
                    <a:pt x="8370" y="71"/>
                  </a:lnTo>
                  <a:lnTo>
                    <a:pt x="8439" y="71"/>
                  </a:lnTo>
                  <a:lnTo>
                    <a:pt x="8439" y="2"/>
                  </a:lnTo>
                  <a:close/>
                  <a:moveTo>
                    <a:pt x="8271" y="358"/>
                  </a:moveTo>
                  <a:cubicBezTo>
                    <a:pt x="8271" y="301"/>
                    <a:pt x="8235" y="272"/>
                    <a:pt x="8175" y="267"/>
                  </a:cubicBezTo>
                  <a:lnTo>
                    <a:pt x="8124" y="263"/>
                  </a:lnTo>
                  <a:cubicBezTo>
                    <a:pt x="8090" y="260"/>
                    <a:pt x="8080" y="245"/>
                    <a:pt x="8080" y="226"/>
                  </a:cubicBezTo>
                  <a:cubicBezTo>
                    <a:pt x="8080" y="202"/>
                    <a:pt x="8099" y="185"/>
                    <a:pt x="8138" y="185"/>
                  </a:cubicBezTo>
                  <a:cubicBezTo>
                    <a:pt x="8169" y="185"/>
                    <a:pt x="8197" y="191"/>
                    <a:pt x="8218" y="208"/>
                  </a:cubicBezTo>
                  <a:lnTo>
                    <a:pt x="8258" y="167"/>
                  </a:lnTo>
                  <a:cubicBezTo>
                    <a:pt x="8228" y="141"/>
                    <a:pt x="8187" y="131"/>
                    <a:pt x="8139" y="131"/>
                  </a:cubicBezTo>
                  <a:cubicBezTo>
                    <a:pt x="8072" y="131"/>
                    <a:pt x="8018" y="166"/>
                    <a:pt x="8018" y="229"/>
                  </a:cubicBezTo>
                  <a:cubicBezTo>
                    <a:pt x="8018" y="286"/>
                    <a:pt x="8053" y="313"/>
                    <a:pt x="8113" y="318"/>
                  </a:cubicBezTo>
                  <a:lnTo>
                    <a:pt x="8164" y="322"/>
                  </a:lnTo>
                  <a:cubicBezTo>
                    <a:pt x="8195" y="325"/>
                    <a:pt x="8207" y="339"/>
                    <a:pt x="8207" y="361"/>
                  </a:cubicBezTo>
                  <a:cubicBezTo>
                    <a:pt x="8207" y="391"/>
                    <a:pt x="8176" y="405"/>
                    <a:pt x="8137" y="405"/>
                  </a:cubicBezTo>
                  <a:cubicBezTo>
                    <a:pt x="8105" y="405"/>
                    <a:pt x="8070" y="398"/>
                    <a:pt x="8044" y="371"/>
                  </a:cubicBezTo>
                  <a:lnTo>
                    <a:pt x="8002" y="414"/>
                  </a:lnTo>
                  <a:cubicBezTo>
                    <a:pt x="8040" y="451"/>
                    <a:pt x="8084" y="460"/>
                    <a:pt x="8137" y="460"/>
                  </a:cubicBezTo>
                  <a:cubicBezTo>
                    <a:pt x="8214" y="460"/>
                    <a:pt x="8271" y="425"/>
                    <a:pt x="8271" y="358"/>
                  </a:cubicBezTo>
                  <a:close/>
                  <a:moveTo>
                    <a:pt x="7990" y="161"/>
                  </a:moveTo>
                  <a:cubicBezTo>
                    <a:pt x="7967" y="139"/>
                    <a:pt x="7944" y="131"/>
                    <a:pt x="7913" y="131"/>
                  </a:cubicBezTo>
                  <a:cubicBezTo>
                    <a:pt x="7877" y="131"/>
                    <a:pt x="7844" y="147"/>
                    <a:pt x="7827" y="169"/>
                  </a:cubicBezTo>
                  <a:lnTo>
                    <a:pt x="7827" y="134"/>
                  </a:lnTo>
                  <a:lnTo>
                    <a:pt x="7764" y="134"/>
                  </a:lnTo>
                  <a:lnTo>
                    <a:pt x="7764" y="456"/>
                  </a:lnTo>
                  <a:lnTo>
                    <a:pt x="7828" y="456"/>
                  </a:lnTo>
                  <a:lnTo>
                    <a:pt x="7828" y="261"/>
                  </a:lnTo>
                  <a:cubicBezTo>
                    <a:pt x="7828" y="216"/>
                    <a:pt x="7858" y="188"/>
                    <a:pt x="7892" y="188"/>
                  </a:cubicBezTo>
                  <a:cubicBezTo>
                    <a:pt x="7915" y="188"/>
                    <a:pt x="7926" y="195"/>
                    <a:pt x="7941" y="210"/>
                  </a:cubicBezTo>
                  <a:lnTo>
                    <a:pt x="7990" y="161"/>
                  </a:lnTo>
                  <a:close/>
                  <a:moveTo>
                    <a:pt x="7604" y="269"/>
                  </a:moveTo>
                  <a:lnTo>
                    <a:pt x="7459" y="269"/>
                  </a:lnTo>
                  <a:cubicBezTo>
                    <a:pt x="7460" y="249"/>
                    <a:pt x="7461" y="240"/>
                    <a:pt x="7468" y="225"/>
                  </a:cubicBezTo>
                  <a:cubicBezTo>
                    <a:pt x="7478" y="201"/>
                    <a:pt x="7501" y="185"/>
                    <a:pt x="7532" y="185"/>
                  </a:cubicBezTo>
                  <a:cubicBezTo>
                    <a:pt x="7562" y="185"/>
                    <a:pt x="7585" y="201"/>
                    <a:pt x="7595" y="225"/>
                  </a:cubicBezTo>
                  <a:cubicBezTo>
                    <a:pt x="7602" y="240"/>
                    <a:pt x="7604" y="249"/>
                    <a:pt x="7604" y="269"/>
                  </a:cubicBezTo>
                  <a:close/>
                  <a:moveTo>
                    <a:pt x="7668" y="314"/>
                  </a:moveTo>
                  <a:lnTo>
                    <a:pt x="7668" y="286"/>
                  </a:lnTo>
                  <a:cubicBezTo>
                    <a:pt x="7668" y="194"/>
                    <a:pt x="7618" y="131"/>
                    <a:pt x="7532" y="131"/>
                  </a:cubicBezTo>
                  <a:cubicBezTo>
                    <a:pt x="7449" y="131"/>
                    <a:pt x="7395" y="191"/>
                    <a:pt x="7395" y="295"/>
                  </a:cubicBezTo>
                  <a:cubicBezTo>
                    <a:pt x="7395" y="418"/>
                    <a:pt x="7459" y="460"/>
                    <a:pt x="7540" y="460"/>
                  </a:cubicBezTo>
                  <a:cubicBezTo>
                    <a:pt x="7597" y="460"/>
                    <a:pt x="7628" y="443"/>
                    <a:pt x="7661" y="410"/>
                  </a:cubicBezTo>
                  <a:lnTo>
                    <a:pt x="7619" y="371"/>
                  </a:lnTo>
                  <a:cubicBezTo>
                    <a:pt x="7597" y="394"/>
                    <a:pt x="7577" y="404"/>
                    <a:pt x="7541" y="404"/>
                  </a:cubicBezTo>
                  <a:cubicBezTo>
                    <a:pt x="7489" y="404"/>
                    <a:pt x="7459" y="369"/>
                    <a:pt x="7459" y="314"/>
                  </a:cubicBezTo>
                  <a:lnTo>
                    <a:pt x="7668" y="314"/>
                  </a:lnTo>
                  <a:close/>
                  <a:moveTo>
                    <a:pt x="7352" y="134"/>
                  </a:moveTo>
                  <a:lnTo>
                    <a:pt x="7284" y="134"/>
                  </a:lnTo>
                  <a:lnTo>
                    <a:pt x="7208" y="361"/>
                  </a:lnTo>
                  <a:lnTo>
                    <a:pt x="7132" y="134"/>
                  </a:lnTo>
                  <a:lnTo>
                    <a:pt x="7063" y="134"/>
                  </a:lnTo>
                  <a:lnTo>
                    <a:pt x="7181" y="456"/>
                  </a:lnTo>
                  <a:lnTo>
                    <a:pt x="7234" y="456"/>
                  </a:lnTo>
                  <a:lnTo>
                    <a:pt x="7352" y="134"/>
                  </a:lnTo>
                  <a:close/>
                  <a:moveTo>
                    <a:pt x="6997" y="134"/>
                  </a:moveTo>
                  <a:lnTo>
                    <a:pt x="6932" y="134"/>
                  </a:lnTo>
                  <a:lnTo>
                    <a:pt x="6932" y="456"/>
                  </a:lnTo>
                  <a:lnTo>
                    <a:pt x="6997" y="456"/>
                  </a:lnTo>
                  <a:lnTo>
                    <a:pt x="6997" y="134"/>
                  </a:lnTo>
                  <a:close/>
                  <a:moveTo>
                    <a:pt x="6999" y="2"/>
                  </a:moveTo>
                  <a:lnTo>
                    <a:pt x="6930" y="2"/>
                  </a:lnTo>
                  <a:lnTo>
                    <a:pt x="6930" y="71"/>
                  </a:lnTo>
                  <a:lnTo>
                    <a:pt x="6999" y="71"/>
                  </a:lnTo>
                  <a:lnTo>
                    <a:pt x="6999" y="2"/>
                  </a:lnTo>
                  <a:close/>
                  <a:moveTo>
                    <a:pt x="6823" y="456"/>
                  </a:moveTo>
                  <a:lnTo>
                    <a:pt x="6823" y="251"/>
                  </a:lnTo>
                  <a:cubicBezTo>
                    <a:pt x="6823" y="214"/>
                    <a:pt x="6816" y="184"/>
                    <a:pt x="6791" y="160"/>
                  </a:cubicBezTo>
                  <a:cubicBezTo>
                    <a:pt x="6772" y="141"/>
                    <a:pt x="6745" y="131"/>
                    <a:pt x="6711" y="131"/>
                  </a:cubicBezTo>
                  <a:cubicBezTo>
                    <a:pt x="6679" y="131"/>
                    <a:pt x="6648" y="143"/>
                    <a:pt x="6626" y="167"/>
                  </a:cubicBezTo>
                  <a:lnTo>
                    <a:pt x="6626" y="134"/>
                  </a:lnTo>
                  <a:lnTo>
                    <a:pt x="6562" y="134"/>
                  </a:lnTo>
                  <a:lnTo>
                    <a:pt x="6562" y="456"/>
                  </a:lnTo>
                  <a:lnTo>
                    <a:pt x="6627" y="456"/>
                  </a:lnTo>
                  <a:lnTo>
                    <a:pt x="6627" y="260"/>
                  </a:lnTo>
                  <a:cubicBezTo>
                    <a:pt x="6627" y="211"/>
                    <a:pt x="6657" y="188"/>
                    <a:pt x="6694" y="188"/>
                  </a:cubicBezTo>
                  <a:cubicBezTo>
                    <a:pt x="6730" y="188"/>
                    <a:pt x="6758" y="210"/>
                    <a:pt x="6758" y="260"/>
                  </a:cubicBezTo>
                  <a:lnTo>
                    <a:pt x="6758" y="456"/>
                  </a:lnTo>
                  <a:lnTo>
                    <a:pt x="6823" y="456"/>
                  </a:lnTo>
                  <a:close/>
                  <a:moveTo>
                    <a:pt x="6449" y="304"/>
                  </a:moveTo>
                  <a:lnTo>
                    <a:pt x="6449" y="4"/>
                  </a:lnTo>
                  <a:lnTo>
                    <a:pt x="6381" y="4"/>
                  </a:lnTo>
                  <a:lnTo>
                    <a:pt x="6381" y="301"/>
                  </a:lnTo>
                  <a:cubicBezTo>
                    <a:pt x="6381" y="361"/>
                    <a:pt x="6343" y="399"/>
                    <a:pt x="6287" y="399"/>
                  </a:cubicBezTo>
                  <a:cubicBezTo>
                    <a:pt x="6230" y="399"/>
                    <a:pt x="6193" y="361"/>
                    <a:pt x="6193" y="301"/>
                  </a:cubicBezTo>
                  <a:lnTo>
                    <a:pt x="6193" y="4"/>
                  </a:lnTo>
                  <a:lnTo>
                    <a:pt x="6125" y="4"/>
                  </a:lnTo>
                  <a:lnTo>
                    <a:pt x="6125" y="304"/>
                  </a:lnTo>
                  <a:cubicBezTo>
                    <a:pt x="6125" y="397"/>
                    <a:pt x="6195" y="460"/>
                    <a:pt x="6287" y="460"/>
                  </a:cubicBezTo>
                  <a:cubicBezTo>
                    <a:pt x="6379" y="460"/>
                    <a:pt x="6449" y="397"/>
                    <a:pt x="6449" y="304"/>
                  </a:cubicBezTo>
                  <a:close/>
                  <a:moveTo>
                    <a:pt x="6021" y="250"/>
                  </a:moveTo>
                  <a:lnTo>
                    <a:pt x="5835" y="250"/>
                  </a:lnTo>
                  <a:lnTo>
                    <a:pt x="5835" y="310"/>
                  </a:lnTo>
                  <a:lnTo>
                    <a:pt x="6021" y="310"/>
                  </a:lnTo>
                  <a:lnTo>
                    <a:pt x="6021" y="250"/>
                  </a:lnTo>
                  <a:close/>
                  <a:moveTo>
                    <a:pt x="5743" y="358"/>
                  </a:moveTo>
                  <a:cubicBezTo>
                    <a:pt x="5743" y="301"/>
                    <a:pt x="5707" y="272"/>
                    <a:pt x="5647" y="267"/>
                  </a:cubicBezTo>
                  <a:lnTo>
                    <a:pt x="5596" y="263"/>
                  </a:lnTo>
                  <a:cubicBezTo>
                    <a:pt x="5562" y="260"/>
                    <a:pt x="5552" y="245"/>
                    <a:pt x="5552" y="226"/>
                  </a:cubicBezTo>
                  <a:cubicBezTo>
                    <a:pt x="5552" y="202"/>
                    <a:pt x="5572" y="185"/>
                    <a:pt x="5610" y="185"/>
                  </a:cubicBezTo>
                  <a:cubicBezTo>
                    <a:pt x="5641" y="185"/>
                    <a:pt x="5669" y="191"/>
                    <a:pt x="5690" y="208"/>
                  </a:cubicBezTo>
                  <a:lnTo>
                    <a:pt x="5730" y="167"/>
                  </a:lnTo>
                  <a:cubicBezTo>
                    <a:pt x="5701" y="141"/>
                    <a:pt x="5659" y="131"/>
                    <a:pt x="5611" y="131"/>
                  </a:cubicBezTo>
                  <a:cubicBezTo>
                    <a:pt x="5544" y="131"/>
                    <a:pt x="5490" y="166"/>
                    <a:pt x="5490" y="229"/>
                  </a:cubicBezTo>
                  <a:cubicBezTo>
                    <a:pt x="5490" y="286"/>
                    <a:pt x="5525" y="313"/>
                    <a:pt x="5585" y="318"/>
                  </a:cubicBezTo>
                  <a:lnTo>
                    <a:pt x="5636" y="322"/>
                  </a:lnTo>
                  <a:cubicBezTo>
                    <a:pt x="5668" y="325"/>
                    <a:pt x="5680" y="339"/>
                    <a:pt x="5680" y="361"/>
                  </a:cubicBezTo>
                  <a:cubicBezTo>
                    <a:pt x="5680" y="391"/>
                    <a:pt x="5648" y="405"/>
                    <a:pt x="5609" y="405"/>
                  </a:cubicBezTo>
                  <a:cubicBezTo>
                    <a:pt x="5577" y="405"/>
                    <a:pt x="5542" y="398"/>
                    <a:pt x="5516" y="371"/>
                  </a:cubicBezTo>
                  <a:lnTo>
                    <a:pt x="5474" y="414"/>
                  </a:lnTo>
                  <a:cubicBezTo>
                    <a:pt x="5512" y="451"/>
                    <a:pt x="5556" y="460"/>
                    <a:pt x="5609" y="460"/>
                  </a:cubicBezTo>
                  <a:cubicBezTo>
                    <a:pt x="5686" y="460"/>
                    <a:pt x="5743" y="425"/>
                    <a:pt x="5743" y="358"/>
                  </a:cubicBezTo>
                  <a:close/>
                  <a:moveTo>
                    <a:pt x="5426" y="456"/>
                  </a:moveTo>
                  <a:lnTo>
                    <a:pt x="5426" y="401"/>
                  </a:lnTo>
                  <a:lnTo>
                    <a:pt x="5399" y="401"/>
                  </a:lnTo>
                  <a:cubicBezTo>
                    <a:pt x="5375" y="401"/>
                    <a:pt x="5363" y="387"/>
                    <a:pt x="5363" y="364"/>
                  </a:cubicBezTo>
                  <a:lnTo>
                    <a:pt x="5363" y="190"/>
                  </a:lnTo>
                  <a:lnTo>
                    <a:pt x="5426" y="190"/>
                  </a:lnTo>
                  <a:lnTo>
                    <a:pt x="5426" y="140"/>
                  </a:lnTo>
                  <a:lnTo>
                    <a:pt x="5363" y="140"/>
                  </a:lnTo>
                  <a:lnTo>
                    <a:pt x="5363" y="42"/>
                  </a:lnTo>
                  <a:lnTo>
                    <a:pt x="5299" y="42"/>
                  </a:lnTo>
                  <a:lnTo>
                    <a:pt x="5299" y="140"/>
                  </a:lnTo>
                  <a:lnTo>
                    <a:pt x="5262" y="140"/>
                  </a:lnTo>
                  <a:lnTo>
                    <a:pt x="5262" y="190"/>
                  </a:lnTo>
                  <a:lnTo>
                    <a:pt x="5299" y="190"/>
                  </a:lnTo>
                  <a:lnTo>
                    <a:pt x="5299" y="367"/>
                  </a:lnTo>
                  <a:cubicBezTo>
                    <a:pt x="5299" y="413"/>
                    <a:pt x="5327" y="456"/>
                    <a:pt x="5387" y="456"/>
                  </a:cubicBezTo>
                  <a:lnTo>
                    <a:pt x="5426" y="456"/>
                  </a:lnTo>
                  <a:close/>
                  <a:moveTo>
                    <a:pt x="5182" y="456"/>
                  </a:moveTo>
                  <a:lnTo>
                    <a:pt x="5182" y="249"/>
                  </a:lnTo>
                  <a:cubicBezTo>
                    <a:pt x="5182" y="179"/>
                    <a:pt x="5142" y="131"/>
                    <a:pt x="5070" y="131"/>
                  </a:cubicBezTo>
                  <a:cubicBezTo>
                    <a:pt x="5038" y="131"/>
                    <a:pt x="5009" y="143"/>
                    <a:pt x="4987" y="167"/>
                  </a:cubicBezTo>
                  <a:lnTo>
                    <a:pt x="4987" y="4"/>
                  </a:lnTo>
                  <a:lnTo>
                    <a:pt x="4922" y="4"/>
                  </a:lnTo>
                  <a:lnTo>
                    <a:pt x="4922" y="456"/>
                  </a:lnTo>
                  <a:lnTo>
                    <a:pt x="4987" y="456"/>
                  </a:lnTo>
                  <a:lnTo>
                    <a:pt x="4987" y="259"/>
                  </a:lnTo>
                  <a:cubicBezTo>
                    <a:pt x="4987" y="211"/>
                    <a:pt x="5016" y="188"/>
                    <a:pt x="5052" y="188"/>
                  </a:cubicBezTo>
                  <a:cubicBezTo>
                    <a:pt x="5088" y="188"/>
                    <a:pt x="5117" y="210"/>
                    <a:pt x="5117" y="259"/>
                  </a:cubicBezTo>
                  <a:lnTo>
                    <a:pt x="5117" y="456"/>
                  </a:lnTo>
                  <a:lnTo>
                    <a:pt x="5182" y="456"/>
                  </a:lnTo>
                  <a:close/>
                  <a:moveTo>
                    <a:pt x="4838" y="414"/>
                  </a:moveTo>
                  <a:lnTo>
                    <a:pt x="4793" y="372"/>
                  </a:lnTo>
                  <a:cubicBezTo>
                    <a:pt x="4773" y="394"/>
                    <a:pt x="4757" y="402"/>
                    <a:pt x="4731" y="402"/>
                  </a:cubicBezTo>
                  <a:cubicBezTo>
                    <a:pt x="4707" y="402"/>
                    <a:pt x="4686" y="392"/>
                    <a:pt x="4672" y="374"/>
                  </a:cubicBezTo>
                  <a:cubicBezTo>
                    <a:pt x="4658" y="356"/>
                    <a:pt x="4653" y="333"/>
                    <a:pt x="4653" y="295"/>
                  </a:cubicBezTo>
                  <a:cubicBezTo>
                    <a:pt x="4653" y="258"/>
                    <a:pt x="4658" y="235"/>
                    <a:pt x="4672" y="217"/>
                  </a:cubicBezTo>
                  <a:cubicBezTo>
                    <a:pt x="4686" y="199"/>
                    <a:pt x="4707" y="188"/>
                    <a:pt x="4731" y="188"/>
                  </a:cubicBezTo>
                  <a:cubicBezTo>
                    <a:pt x="4757" y="188"/>
                    <a:pt x="4773" y="197"/>
                    <a:pt x="4793" y="219"/>
                  </a:cubicBezTo>
                  <a:lnTo>
                    <a:pt x="4838" y="176"/>
                  </a:lnTo>
                  <a:cubicBezTo>
                    <a:pt x="4807" y="143"/>
                    <a:pt x="4776" y="131"/>
                    <a:pt x="4731" y="131"/>
                  </a:cubicBezTo>
                  <a:cubicBezTo>
                    <a:pt x="4659" y="131"/>
                    <a:pt x="4588" y="174"/>
                    <a:pt x="4588" y="295"/>
                  </a:cubicBezTo>
                  <a:cubicBezTo>
                    <a:pt x="4588" y="416"/>
                    <a:pt x="4659" y="460"/>
                    <a:pt x="4731" y="460"/>
                  </a:cubicBezTo>
                  <a:cubicBezTo>
                    <a:pt x="4776" y="460"/>
                    <a:pt x="4807" y="447"/>
                    <a:pt x="4838" y="414"/>
                  </a:cubicBezTo>
                  <a:close/>
                  <a:moveTo>
                    <a:pt x="4445" y="269"/>
                  </a:moveTo>
                  <a:lnTo>
                    <a:pt x="4300" y="269"/>
                  </a:lnTo>
                  <a:cubicBezTo>
                    <a:pt x="4301" y="249"/>
                    <a:pt x="4302" y="240"/>
                    <a:pt x="4309" y="225"/>
                  </a:cubicBezTo>
                  <a:cubicBezTo>
                    <a:pt x="4319" y="201"/>
                    <a:pt x="4342" y="185"/>
                    <a:pt x="4373" y="185"/>
                  </a:cubicBezTo>
                  <a:cubicBezTo>
                    <a:pt x="4403" y="185"/>
                    <a:pt x="4426" y="201"/>
                    <a:pt x="4436" y="225"/>
                  </a:cubicBezTo>
                  <a:cubicBezTo>
                    <a:pt x="4443" y="240"/>
                    <a:pt x="4444" y="249"/>
                    <a:pt x="4445" y="269"/>
                  </a:cubicBezTo>
                  <a:close/>
                  <a:moveTo>
                    <a:pt x="4509" y="314"/>
                  </a:moveTo>
                  <a:lnTo>
                    <a:pt x="4509" y="286"/>
                  </a:lnTo>
                  <a:cubicBezTo>
                    <a:pt x="4509" y="194"/>
                    <a:pt x="4459" y="131"/>
                    <a:pt x="4373" y="131"/>
                  </a:cubicBezTo>
                  <a:cubicBezTo>
                    <a:pt x="4290" y="131"/>
                    <a:pt x="4236" y="191"/>
                    <a:pt x="4236" y="295"/>
                  </a:cubicBezTo>
                  <a:cubicBezTo>
                    <a:pt x="4236" y="418"/>
                    <a:pt x="4300" y="460"/>
                    <a:pt x="4381" y="460"/>
                  </a:cubicBezTo>
                  <a:cubicBezTo>
                    <a:pt x="4437" y="460"/>
                    <a:pt x="4469" y="443"/>
                    <a:pt x="4502" y="410"/>
                  </a:cubicBezTo>
                  <a:lnTo>
                    <a:pt x="4460" y="371"/>
                  </a:lnTo>
                  <a:cubicBezTo>
                    <a:pt x="4437" y="394"/>
                    <a:pt x="4418" y="404"/>
                    <a:pt x="4382" y="404"/>
                  </a:cubicBezTo>
                  <a:cubicBezTo>
                    <a:pt x="4330" y="404"/>
                    <a:pt x="4300" y="369"/>
                    <a:pt x="4300" y="314"/>
                  </a:cubicBezTo>
                  <a:lnTo>
                    <a:pt x="4509" y="314"/>
                  </a:lnTo>
                  <a:close/>
                  <a:moveTo>
                    <a:pt x="4211" y="161"/>
                  </a:moveTo>
                  <a:cubicBezTo>
                    <a:pt x="4189" y="139"/>
                    <a:pt x="4165" y="131"/>
                    <a:pt x="4134" y="131"/>
                  </a:cubicBezTo>
                  <a:cubicBezTo>
                    <a:pt x="4098" y="131"/>
                    <a:pt x="4065" y="147"/>
                    <a:pt x="4048" y="169"/>
                  </a:cubicBezTo>
                  <a:lnTo>
                    <a:pt x="4048" y="134"/>
                  </a:lnTo>
                  <a:lnTo>
                    <a:pt x="3985" y="134"/>
                  </a:lnTo>
                  <a:lnTo>
                    <a:pt x="3985" y="456"/>
                  </a:lnTo>
                  <a:lnTo>
                    <a:pt x="4050" y="456"/>
                  </a:lnTo>
                  <a:lnTo>
                    <a:pt x="4050" y="261"/>
                  </a:lnTo>
                  <a:cubicBezTo>
                    <a:pt x="4050" y="216"/>
                    <a:pt x="4079" y="188"/>
                    <a:pt x="4114" y="188"/>
                  </a:cubicBezTo>
                  <a:cubicBezTo>
                    <a:pt x="4136" y="188"/>
                    <a:pt x="4147" y="195"/>
                    <a:pt x="4162" y="210"/>
                  </a:cubicBezTo>
                  <a:lnTo>
                    <a:pt x="4211" y="161"/>
                  </a:lnTo>
                  <a:close/>
                  <a:moveTo>
                    <a:pt x="3823" y="295"/>
                  </a:moveTo>
                  <a:cubicBezTo>
                    <a:pt x="3823" y="352"/>
                    <a:pt x="3815" y="402"/>
                    <a:pt x="3756" y="402"/>
                  </a:cubicBezTo>
                  <a:cubicBezTo>
                    <a:pt x="3698" y="402"/>
                    <a:pt x="3689" y="352"/>
                    <a:pt x="3689" y="295"/>
                  </a:cubicBezTo>
                  <a:cubicBezTo>
                    <a:pt x="3689" y="238"/>
                    <a:pt x="3698" y="188"/>
                    <a:pt x="3756" y="188"/>
                  </a:cubicBezTo>
                  <a:cubicBezTo>
                    <a:pt x="3815" y="188"/>
                    <a:pt x="3823" y="238"/>
                    <a:pt x="3823" y="295"/>
                  </a:cubicBezTo>
                  <a:close/>
                  <a:moveTo>
                    <a:pt x="3888" y="295"/>
                  </a:moveTo>
                  <a:cubicBezTo>
                    <a:pt x="3888" y="246"/>
                    <a:pt x="3884" y="192"/>
                    <a:pt x="3852" y="159"/>
                  </a:cubicBezTo>
                  <a:cubicBezTo>
                    <a:pt x="3834" y="141"/>
                    <a:pt x="3806" y="131"/>
                    <a:pt x="3773" y="131"/>
                  </a:cubicBezTo>
                  <a:cubicBezTo>
                    <a:pt x="3739" y="131"/>
                    <a:pt x="3712" y="139"/>
                    <a:pt x="3689" y="167"/>
                  </a:cubicBezTo>
                  <a:lnTo>
                    <a:pt x="3689" y="4"/>
                  </a:lnTo>
                  <a:lnTo>
                    <a:pt x="3624" y="4"/>
                  </a:lnTo>
                  <a:lnTo>
                    <a:pt x="3624" y="456"/>
                  </a:lnTo>
                  <a:lnTo>
                    <a:pt x="3688" y="456"/>
                  </a:lnTo>
                  <a:lnTo>
                    <a:pt x="3688" y="422"/>
                  </a:lnTo>
                  <a:cubicBezTo>
                    <a:pt x="3712" y="451"/>
                    <a:pt x="3738" y="460"/>
                    <a:pt x="3773" y="460"/>
                  </a:cubicBezTo>
                  <a:cubicBezTo>
                    <a:pt x="3805" y="460"/>
                    <a:pt x="3834" y="449"/>
                    <a:pt x="3852" y="432"/>
                  </a:cubicBezTo>
                  <a:cubicBezTo>
                    <a:pt x="3884" y="399"/>
                    <a:pt x="3888" y="344"/>
                    <a:pt x="3888" y="295"/>
                  </a:cubicBezTo>
                  <a:close/>
                  <a:moveTo>
                    <a:pt x="3544" y="456"/>
                  </a:moveTo>
                  <a:lnTo>
                    <a:pt x="3544" y="401"/>
                  </a:lnTo>
                  <a:lnTo>
                    <a:pt x="3515" y="401"/>
                  </a:lnTo>
                  <a:cubicBezTo>
                    <a:pt x="3489" y="401"/>
                    <a:pt x="3480" y="388"/>
                    <a:pt x="3480" y="364"/>
                  </a:cubicBezTo>
                  <a:lnTo>
                    <a:pt x="3480" y="4"/>
                  </a:lnTo>
                  <a:lnTo>
                    <a:pt x="3415" y="4"/>
                  </a:lnTo>
                  <a:lnTo>
                    <a:pt x="3415" y="367"/>
                  </a:lnTo>
                  <a:cubicBezTo>
                    <a:pt x="3415" y="415"/>
                    <a:pt x="3442" y="456"/>
                    <a:pt x="3504" y="456"/>
                  </a:cubicBezTo>
                  <a:lnTo>
                    <a:pt x="3544" y="456"/>
                  </a:lnTo>
                  <a:close/>
                  <a:moveTo>
                    <a:pt x="3215" y="307"/>
                  </a:moveTo>
                  <a:lnTo>
                    <a:pt x="3076" y="307"/>
                  </a:lnTo>
                  <a:lnTo>
                    <a:pt x="3147" y="107"/>
                  </a:lnTo>
                  <a:lnTo>
                    <a:pt x="3215" y="307"/>
                  </a:lnTo>
                  <a:close/>
                  <a:moveTo>
                    <a:pt x="3339" y="456"/>
                  </a:moveTo>
                  <a:lnTo>
                    <a:pt x="3173" y="4"/>
                  </a:lnTo>
                  <a:lnTo>
                    <a:pt x="3118" y="4"/>
                  </a:lnTo>
                  <a:lnTo>
                    <a:pt x="2952" y="456"/>
                  </a:lnTo>
                  <a:lnTo>
                    <a:pt x="3025" y="456"/>
                  </a:lnTo>
                  <a:lnTo>
                    <a:pt x="3056" y="366"/>
                  </a:lnTo>
                  <a:lnTo>
                    <a:pt x="3234" y="366"/>
                  </a:lnTo>
                  <a:lnTo>
                    <a:pt x="3265" y="456"/>
                  </a:lnTo>
                  <a:lnTo>
                    <a:pt x="3339" y="456"/>
                  </a:lnTo>
                  <a:close/>
                  <a:moveTo>
                    <a:pt x="2895" y="250"/>
                  </a:moveTo>
                  <a:lnTo>
                    <a:pt x="2709" y="250"/>
                  </a:lnTo>
                  <a:lnTo>
                    <a:pt x="2709" y="310"/>
                  </a:lnTo>
                  <a:lnTo>
                    <a:pt x="2895" y="310"/>
                  </a:lnTo>
                  <a:lnTo>
                    <a:pt x="2895" y="250"/>
                  </a:lnTo>
                  <a:close/>
                  <a:moveTo>
                    <a:pt x="2609" y="456"/>
                  </a:moveTo>
                  <a:lnTo>
                    <a:pt x="2609" y="251"/>
                  </a:lnTo>
                  <a:cubicBezTo>
                    <a:pt x="2609" y="214"/>
                    <a:pt x="2601" y="184"/>
                    <a:pt x="2576" y="160"/>
                  </a:cubicBezTo>
                  <a:cubicBezTo>
                    <a:pt x="2557" y="141"/>
                    <a:pt x="2530" y="131"/>
                    <a:pt x="2497" y="131"/>
                  </a:cubicBezTo>
                  <a:cubicBezTo>
                    <a:pt x="2465" y="131"/>
                    <a:pt x="2434" y="143"/>
                    <a:pt x="2411" y="167"/>
                  </a:cubicBezTo>
                  <a:lnTo>
                    <a:pt x="2411" y="134"/>
                  </a:lnTo>
                  <a:lnTo>
                    <a:pt x="2348" y="134"/>
                  </a:lnTo>
                  <a:lnTo>
                    <a:pt x="2348" y="456"/>
                  </a:lnTo>
                  <a:lnTo>
                    <a:pt x="2413" y="456"/>
                  </a:lnTo>
                  <a:lnTo>
                    <a:pt x="2413" y="260"/>
                  </a:lnTo>
                  <a:cubicBezTo>
                    <a:pt x="2413" y="211"/>
                    <a:pt x="2443" y="188"/>
                    <a:pt x="2479" y="188"/>
                  </a:cubicBezTo>
                  <a:cubicBezTo>
                    <a:pt x="2516" y="188"/>
                    <a:pt x="2544" y="210"/>
                    <a:pt x="2544" y="260"/>
                  </a:cubicBezTo>
                  <a:lnTo>
                    <a:pt x="2544" y="456"/>
                  </a:lnTo>
                  <a:lnTo>
                    <a:pt x="2609" y="456"/>
                  </a:lnTo>
                  <a:close/>
                  <a:moveTo>
                    <a:pt x="2187" y="340"/>
                  </a:moveTo>
                  <a:cubicBezTo>
                    <a:pt x="2187" y="363"/>
                    <a:pt x="2182" y="378"/>
                    <a:pt x="2173" y="388"/>
                  </a:cubicBezTo>
                  <a:cubicBezTo>
                    <a:pt x="2156" y="404"/>
                    <a:pt x="2137" y="406"/>
                    <a:pt x="2112" y="406"/>
                  </a:cubicBezTo>
                  <a:cubicBezTo>
                    <a:pt x="2072" y="406"/>
                    <a:pt x="2053" y="390"/>
                    <a:pt x="2053" y="361"/>
                  </a:cubicBezTo>
                  <a:cubicBezTo>
                    <a:pt x="2053" y="331"/>
                    <a:pt x="2073" y="314"/>
                    <a:pt x="2111" y="314"/>
                  </a:cubicBezTo>
                  <a:lnTo>
                    <a:pt x="2187" y="314"/>
                  </a:lnTo>
                  <a:lnTo>
                    <a:pt x="2187" y="340"/>
                  </a:lnTo>
                  <a:close/>
                  <a:moveTo>
                    <a:pt x="2251" y="456"/>
                  </a:moveTo>
                  <a:lnTo>
                    <a:pt x="2251" y="241"/>
                  </a:lnTo>
                  <a:cubicBezTo>
                    <a:pt x="2251" y="168"/>
                    <a:pt x="2207" y="131"/>
                    <a:pt x="2119" y="131"/>
                  </a:cubicBezTo>
                  <a:cubicBezTo>
                    <a:pt x="2065" y="131"/>
                    <a:pt x="2034" y="141"/>
                    <a:pt x="2003" y="177"/>
                  </a:cubicBezTo>
                  <a:lnTo>
                    <a:pt x="2046" y="217"/>
                  </a:lnTo>
                  <a:cubicBezTo>
                    <a:pt x="2063" y="194"/>
                    <a:pt x="2081" y="186"/>
                    <a:pt x="2116" y="186"/>
                  </a:cubicBezTo>
                  <a:cubicBezTo>
                    <a:pt x="2166" y="186"/>
                    <a:pt x="2187" y="205"/>
                    <a:pt x="2187" y="246"/>
                  </a:cubicBezTo>
                  <a:lnTo>
                    <a:pt x="2187" y="269"/>
                  </a:lnTo>
                  <a:lnTo>
                    <a:pt x="2102" y="269"/>
                  </a:lnTo>
                  <a:cubicBezTo>
                    <a:pt x="2028" y="269"/>
                    <a:pt x="1990" y="308"/>
                    <a:pt x="1990" y="362"/>
                  </a:cubicBezTo>
                  <a:cubicBezTo>
                    <a:pt x="1990" y="389"/>
                    <a:pt x="1999" y="414"/>
                    <a:pt x="2016" y="431"/>
                  </a:cubicBezTo>
                  <a:cubicBezTo>
                    <a:pt x="2035" y="451"/>
                    <a:pt x="2062" y="460"/>
                    <a:pt x="2102" y="460"/>
                  </a:cubicBezTo>
                  <a:cubicBezTo>
                    <a:pt x="2142" y="460"/>
                    <a:pt x="2164" y="451"/>
                    <a:pt x="2188" y="427"/>
                  </a:cubicBezTo>
                  <a:lnTo>
                    <a:pt x="2188" y="456"/>
                  </a:lnTo>
                  <a:lnTo>
                    <a:pt x="2251" y="456"/>
                  </a:lnTo>
                  <a:close/>
                  <a:moveTo>
                    <a:pt x="1902" y="134"/>
                  </a:moveTo>
                  <a:lnTo>
                    <a:pt x="1837" y="134"/>
                  </a:lnTo>
                  <a:lnTo>
                    <a:pt x="1837" y="456"/>
                  </a:lnTo>
                  <a:lnTo>
                    <a:pt x="1902" y="456"/>
                  </a:lnTo>
                  <a:lnTo>
                    <a:pt x="1902" y="134"/>
                  </a:lnTo>
                  <a:close/>
                  <a:moveTo>
                    <a:pt x="1904" y="2"/>
                  </a:moveTo>
                  <a:lnTo>
                    <a:pt x="1836" y="2"/>
                  </a:lnTo>
                  <a:lnTo>
                    <a:pt x="1836" y="71"/>
                  </a:lnTo>
                  <a:lnTo>
                    <a:pt x="1904" y="71"/>
                  </a:lnTo>
                  <a:lnTo>
                    <a:pt x="1904" y="2"/>
                  </a:lnTo>
                  <a:close/>
                  <a:moveTo>
                    <a:pt x="1733" y="456"/>
                  </a:moveTo>
                  <a:lnTo>
                    <a:pt x="1733" y="401"/>
                  </a:lnTo>
                  <a:lnTo>
                    <a:pt x="1706" y="401"/>
                  </a:lnTo>
                  <a:cubicBezTo>
                    <a:pt x="1682" y="401"/>
                    <a:pt x="1670" y="387"/>
                    <a:pt x="1670" y="364"/>
                  </a:cubicBezTo>
                  <a:lnTo>
                    <a:pt x="1670" y="190"/>
                  </a:lnTo>
                  <a:lnTo>
                    <a:pt x="1733" y="190"/>
                  </a:lnTo>
                  <a:lnTo>
                    <a:pt x="1733" y="140"/>
                  </a:lnTo>
                  <a:lnTo>
                    <a:pt x="1670" y="140"/>
                  </a:lnTo>
                  <a:lnTo>
                    <a:pt x="1670" y="42"/>
                  </a:lnTo>
                  <a:lnTo>
                    <a:pt x="1606" y="42"/>
                  </a:lnTo>
                  <a:lnTo>
                    <a:pt x="1606" y="140"/>
                  </a:lnTo>
                  <a:lnTo>
                    <a:pt x="1569" y="140"/>
                  </a:lnTo>
                  <a:lnTo>
                    <a:pt x="1569" y="190"/>
                  </a:lnTo>
                  <a:lnTo>
                    <a:pt x="1606" y="190"/>
                  </a:lnTo>
                  <a:lnTo>
                    <a:pt x="1606" y="367"/>
                  </a:lnTo>
                  <a:cubicBezTo>
                    <a:pt x="1606" y="413"/>
                    <a:pt x="1634" y="456"/>
                    <a:pt x="1694" y="456"/>
                  </a:cubicBezTo>
                  <a:lnTo>
                    <a:pt x="1733" y="456"/>
                  </a:lnTo>
                  <a:close/>
                  <a:moveTo>
                    <a:pt x="1503" y="358"/>
                  </a:moveTo>
                  <a:cubicBezTo>
                    <a:pt x="1503" y="301"/>
                    <a:pt x="1468" y="272"/>
                    <a:pt x="1408" y="267"/>
                  </a:cubicBezTo>
                  <a:lnTo>
                    <a:pt x="1357" y="263"/>
                  </a:lnTo>
                  <a:cubicBezTo>
                    <a:pt x="1322" y="260"/>
                    <a:pt x="1312" y="245"/>
                    <a:pt x="1312" y="226"/>
                  </a:cubicBezTo>
                  <a:cubicBezTo>
                    <a:pt x="1312" y="202"/>
                    <a:pt x="1332" y="185"/>
                    <a:pt x="1371" y="185"/>
                  </a:cubicBezTo>
                  <a:cubicBezTo>
                    <a:pt x="1401" y="185"/>
                    <a:pt x="1430" y="191"/>
                    <a:pt x="1450" y="208"/>
                  </a:cubicBezTo>
                  <a:lnTo>
                    <a:pt x="1491" y="167"/>
                  </a:lnTo>
                  <a:cubicBezTo>
                    <a:pt x="1461" y="141"/>
                    <a:pt x="1420" y="131"/>
                    <a:pt x="1371" y="131"/>
                  </a:cubicBezTo>
                  <a:cubicBezTo>
                    <a:pt x="1304" y="131"/>
                    <a:pt x="1250" y="166"/>
                    <a:pt x="1250" y="229"/>
                  </a:cubicBezTo>
                  <a:cubicBezTo>
                    <a:pt x="1250" y="286"/>
                    <a:pt x="1285" y="313"/>
                    <a:pt x="1345" y="318"/>
                  </a:cubicBezTo>
                  <a:lnTo>
                    <a:pt x="1397" y="322"/>
                  </a:lnTo>
                  <a:cubicBezTo>
                    <a:pt x="1428" y="325"/>
                    <a:pt x="1440" y="339"/>
                    <a:pt x="1440" y="361"/>
                  </a:cubicBezTo>
                  <a:cubicBezTo>
                    <a:pt x="1440" y="391"/>
                    <a:pt x="1409" y="405"/>
                    <a:pt x="1369" y="405"/>
                  </a:cubicBezTo>
                  <a:cubicBezTo>
                    <a:pt x="1338" y="405"/>
                    <a:pt x="1303" y="398"/>
                    <a:pt x="1277" y="371"/>
                  </a:cubicBezTo>
                  <a:lnTo>
                    <a:pt x="1234" y="414"/>
                  </a:lnTo>
                  <a:cubicBezTo>
                    <a:pt x="1272" y="451"/>
                    <a:pt x="1317" y="460"/>
                    <a:pt x="1369" y="460"/>
                  </a:cubicBezTo>
                  <a:cubicBezTo>
                    <a:pt x="1446" y="460"/>
                    <a:pt x="1503" y="425"/>
                    <a:pt x="1503" y="358"/>
                  </a:cubicBezTo>
                  <a:close/>
                  <a:moveTo>
                    <a:pt x="1153" y="134"/>
                  </a:moveTo>
                  <a:lnTo>
                    <a:pt x="1088" y="134"/>
                  </a:lnTo>
                  <a:lnTo>
                    <a:pt x="1088" y="456"/>
                  </a:lnTo>
                  <a:lnTo>
                    <a:pt x="1153" y="456"/>
                  </a:lnTo>
                  <a:lnTo>
                    <a:pt x="1153" y="134"/>
                  </a:lnTo>
                  <a:close/>
                  <a:moveTo>
                    <a:pt x="1155" y="2"/>
                  </a:moveTo>
                  <a:lnTo>
                    <a:pt x="1086" y="2"/>
                  </a:lnTo>
                  <a:lnTo>
                    <a:pt x="1086" y="71"/>
                  </a:lnTo>
                  <a:lnTo>
                    <a:pt x="1155" y="71"/>
                  </a:lnTo>
                  <a:lnTo>
                    <a:pt x="1155" y="2"/>
                  </a:lnTo>
                  <a:close/>
                  <a:moveTo>
                    <a:pt x="1026" y="161"/>
                  </a:moveTo>
                  <a:cubicBezTo>
                    <a:pt x="1004" y="139"/>
                    <a:pt x="980" y="131"/>
                    <a:pt x="949" y="131"/>
                  </a:cubicBezTo>
                  <a:cubicBezTo>
                    <a:pt x="913" y="131"/>
                    <a:pt x="880" y="147"/>
                    <a:pt x="863" y="169"/>
                  </a:cubicBezTo>
                  <a:lnTo>
                    <a:pt x="863" y="134"/>
                  </a:lnTo>
                  <a:lnTo>
                    <a:pt x="800" y="134"/>
                  </a:lnTo>
                  <a:lnTo>
                    <a:pt x="800" y="456"/>
                  </a:lnTo>
                  <a:lnTo>
                    <a:pt x="865" y="456"/>
                  </a:lnTo>
                  <a:lnTo>
                    <a:pt x="865" y="261"/>
                  </a:lnTo>
                  <a:cubicBezTo>
                    <a:pt x="865" y="216"/>
                    <a:pt x="894" y="188"/>
                    <a:pt x="929" y="188"/>
                  </a:cubicBezTo>
                  <a:cubicBezTo>
                    <a:pt x="951" y="188"/>
                    <a:pt x="962" y="195"/>
                    <a:pt x="977" y="210"/>
                  </a:cubicBezTo>
                  <a:lnTo>
                    <a:pt x="1026" y="161"/>
                  </a:lnTo>
                  <a:close/>
                  <a:moveTo>
                    <a:pt x="691" y="456"/>
                  </a:moveTo>
                  <a:lnTo>
                    <a:pt x="691" y="249"/>
                  </a:lnTo>
                  <a:cubicBezTo>
                    <a:pt x="691" y="179"/>
                    <a:pt x="651" y="131"/>
                    <a:pt x="579" y="131"/>
                  </a:cubicBezTo>
                  <a:cubicBezTo>
                    <a:pt x="547" y="131"/>
                    <a:pt x="518" y="143"/>
                    <a:pt x="496" y="167"/>
                  </a:cubicBezTo>
                  <a:lnTo>
                    <a:pt x="496" y="4"/>
                  </a:lnTo>
                  <a:lnTo>
                    <a:pt x="431" y="4"/>
                  </a:lnTo>
                  <a:lnTo>
                    <a:pt x="431" y="456"/>
                  </a:lnTo>
                  <a:lnTo>
                    <a:pt x="496" y="456"/>
                  </a:lnTo>
                  <a:lnTo>
                    <a:pt x="496" y="259"/>
                  </a:lnTo>
                  <a:cubicBezTo>
                    <a:pt x="496" y="211"/>
                    <a:pt x="525" y="188"/>
                    <a:pt x="561" y="188"/>
                  </a:cubicBezTo>
                  <a:cubicBezTo>
                    <a:pt x="597" y="188"/>
                    <a:pt x="626" y="210"/>
                    <a:pt x="626" y="259"/>
                  </a:cubicBezTo>
                  <a:lnTo>
                    <a:pt x="626" y="456"/>
                  </a:lnTo>
                  <a:lnTo>
                    <a:pt x="691" y="456"/>
                  </a:lnTo>
                  <a:close/>
                  <a:moveTo>
                    <a:pt x="325" y="321"/>
                  </a:moveTo>
                  <a:lnTo>
                    <a:pt x="256" y="321"/>
                  </a:lnTo>
                  <a:cubicBezTo>
                    <a:pt x="245" y="367"/>
                    <a:pt x="214" y="399"/>
                    <a:pt x="164" y="399"/>
                  </a:cubicBezTo>
                  <a:cubicBezTo>
                    <a:pt x="137" y="399"/>
                    <a:pt x="113" y="388"/>
                    <a:pt x="97" y="371"/>
                  </a:cubicBezTo>
                  <a:cubicBezTo>
                    <a:pt x="75" y="347"/>
                    <a:pt x="70" y="321"/>
                    <a:pt x="70" y="230"/>
                  </a:cubicBezTo>
                  <a:cubicBezTo>
                    <a:pt x="70" y="139"/>
                    <a:pt x="75" y="113"/>
                    <a:pt x="97" y="89"/>
                  </a:cubicBezTo>
                  <a:cubicBezTo>
                    <a:pt x="113" y="72"/>
                    <a:pt x="137" y="62"/>
                    <a:pt x="164" y="62"/>
                  </a:cubicBezTo>
                  <a:cubicBezTo>
                    <a:pt x="214" y="62"/>
                    <a:pt x="244" y="94"/>
                    <a:pt x="255" y="139"/>
                  </a:cubicBezTo>
                  <a:lnTo>
                    <a:pt x="325" y="139"/>
                  </a:lnTo>
                  <a:cubicBezTo>
                    <a:pt x="309" y="49"/>
                    <a:pt x="247" y="0"/>
                    <a:pt x="164" y="0"/>
                  </a:cubicBezTo>
                  <a:cubicBezTo>
                    <a:pt x="117" y="0"/>
                    <a:pt x="76" y="18"/>
                    <a:pt x="45" y="49"/>
                  </a:cubicBezTo>
                  <a:cubicBezTo>
                    <a:pt x="0" y="93"/>
                    <a:pt x="1" y="143"/>
                    <a:pt x="1" y="230"/>
                  </a:cubicBezTo>
                  <a:cubicBezTo>
                    <a:pt x="1" y="317"/>
                    <a:pt x="0" y="367"/>
                    <a:pt x="45" y="412"/>
                  </a:cubicBezTo>
                  <a:cubicBezTo>
                    <a:pt x="76" y="443"/>
                    <a:pt x="117" y="460"/>
                    <a:pt x="164" y="460"/>
                  </a:cubicBezTo>
                  <a:cubicBezTo>
                    <a:pt x="245" y="460"/>
                    <a:pt x="310" y="411"/>
                    <a:pt x="325" y="3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>
                <a:latin typeface="D-DIN"/>
                <a:cs typeface="D-DIN"/>
              </a:endParaRPr>
            </a:p>
          </p:txBody>
        </p:sp>
      </p:grpSp>
      <p:sp>
        <p:nvSpPr>
          <p:cNvPr id="1037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258763"/>
            <a:ext cx="7773988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Klicken Sie, um das Format des Titeltextes zu bearbeiten</a:t>
            </a:r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516063"/>
            <a:ext cx="7773988" cy="427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Klicken Sie, um die Formate des Gliederungstextes zu bearbeiten</a:t>
            </a:r>
          </a:p>
          <a:p>
            <a:pPr lvl="1"/>
            <a:r>
              <a:rPr lang="en-GB"/>
              <a:t>Zweite Gliederungsebene</a:t>
            </a:r>
          </a:p>
          <a:p>
            <a:pPr lvl="2"/>
            <a:r>
              <a:rPr lang="en-GB"/>
              <a:t>Dritte Gliederungsebene</a:t>
            </a:r>
          </a:p>
          <a:p>
            <a:pPr lvl="3"/>
            <a:r>
              <a:rPr lang="en-GB"/>
              <a:t>Vierte Gliederungsebene</a:t>
            </a:r>
          </a:p>
          <a:p>
            <a:pPr lvl="4"/>
            <a:r>
              <a:rPr lang="en-GB"/>
              <a:t>Fünfte Gliederungsebene</a:t>
            </a:r>
          </a:p>
          <a:p>
            <a:pPr lvl="4"/>
            <a:r>
              <a:rPr lang="en-GB"/>
              <a:t>Sechste Gliederungsebene</a:t>
            </a:r>
          </a:p>
          <a:p>
            <a:pPr lvl="4"/>
            <a:r>
              <a:rPr lang="en-GB"/>
              <a:t>Siebente Gliederungsebene</a:t>
            </a:r>
          </a:p>
          <a:p>
            <a:pPr lvl="4"/>
            <a:r>
              <a:rPr lang="en-GB"/>
              <a:t>Achte Gliederungsebene</a:t>
            </a:r>
          </a:p>
          <a:p>
            <a:pPr lvl="4"/>
            <a:r>
              <a:rPr lang="en-GB"/>
              <a:t>Neunte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D-DIN"/>
          <a:ea typeface="+mj-ea"/>
          <a:cs typeface="D-DIN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5pPr>
      <a:lvl6pPr marL="25146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6pPr>
      <a:lvl7pPr marL="29718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7pPr>
      <a:lvl8pPr marL="34290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8pPr>
      <a:lvl9pPr marL="38862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9pPr>
    </p:titleStyle>
    <p:bodyStyle>
      <a:lvl1pPr marL="342900" indent="-342900" algn="l" defTabSz="449263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000">
          <a:solidFill>
            <a:srgbClr val="000000"/>
          </a:solidFill>
          <a:latin typeface="D-DIN"/>
          <a:ea typeface="+mn-ea"/>
          <a:cs typeface="D-DIN"/>
        </a:defRPr>
      </a:lvl1pPr>
      <a:lvl2pPr marL="742950" indent="-285750" algn="l" defTabSz="449263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600">
          <a:solidFill>
            <a:srgbClr val="000000"/>
          </a:solidFill>
          <a:latin typeface="D-DIN"/>
          <a:ea typeface="+mn-ea"/>
          <a:cs typeface="D-DIN"/>
        </a:defRPr>
      </a:lvl2pPr>
      <a:lvl3pPr marL="1143000" indent="-228600" algn="l" defTabSz="449263" rtl="0" eaLnBrk="0" fontAlgn="base" hangingPunct="0"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300">
          <a:solidFill>
            <a:srgbClr val="000000"/>
          </a:solidFill>
          <a:latin typeface="D-DIN"/>
          <a:ea typeface="+mn-ea"/>
          <a:cs typeface="D-DIN"/>
        </a:defRPr>
      </a:lvl3pPr>
      <a:lvl4pPr marL="16002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D-DIN"/>
          <a:ea typeface="+mn-ea"/>
          <a:cs typeface="D-DIN"/>
        </a:defRPr>
      </a:lvl4pPr>
      <a:lvl5pPr marL="20574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D-DIN"/>
          <a:ea typeface="+mn-ea"/>
          <a:cs typeface="D-DIN"/>
        </a:defRPr>
      </a:lvl5pPr>
      <a:lvl6pPr marL="25146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8640763" cy="1152525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8204200" y="3970338"/>
            <a:ext cx="468313" cy="153987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028" name="Group 3"/>
          <p:cNvGrpSpPr>
            <a:grpSpLocks/>
          </p:cNvGrpSpPr>
          <p:nvPr/>
        </p:nvGrpSpPr>
        <p:grpSpPr bwMode="auto">
          <a:xfrm>
            <a:off x="6189663" y="179388"/>
            <a:ext cx="2265362" cy="754062"/>
            <a:chOff x="3899" y="113"/>
            <a:chExt cx="1427" cy="475"/>
          </a:xfrm>
        </p:grpSpPr>
        <p:grpSp>
          <p:nvGrpSpPr>
            <p:cNvPr id="1031" name="Group 4"/>
            <p:cNvGrpSpPr>
              <a:grpSpLocks/>
            </p:cNvGrpSpPr>
            <p:nvPr/>
          </p:nvGrpSpPr>
          <p:grpSpPr bwMode="auto">
            <a:xfrm>
              <a:off x="3899" y="113"/>
              <a:ext cx="713" cy="239"/>
              <a:chOff x="3899" y="113"/>
              <a:chExt cx="713" cy="239"/>
            </a:xfrm>
          </p:grpSpPr>
          <p:sp>
            <p:nvSpPr>
              <p:cNvPr id="1029" name="Freeform 5"/>
              <p:cNvSpPr>
                <a:spLocks noChangeArrowheads="1"/>
              </p:cNvSpPr>
              <p:nvPr/>
            </p:nvSpPr>
            <p:spPr bwMode="auto">
              <a:xfrm>
                <a:off x="3899" y="113"/>
                <a:ext cx="713" cy="239"/>
              </a:xfrm>
              <a:custGeom>
                <a:avLst/>
                <a:gdLst>
                  <a:gd name="T0" fmla="*/ 0 w 6001"/>
                  <a:gd name="T1" fmla="*/ 0 h 2022"/>
                  <a:gd name="T2" fmla="*/ 6000 w 6001"/>
                  <a:gd name="T3" fmla="*/ 0 h 2022"/>
                  <a:gd name="T4" fmla="*/ 6000 w 6001"/>
                  <a:gd name="T5" fmla="*/ 2021 h 2022"/>
                  <a:gd name="T6" fmla="*/ 0 w 6001"/>
                  <a:gd name="T7" fmla="*/ 2021 h 2022"/>
                  <a:gd name="T8" fmla="*/ 0 w 6001"/>
                  <a:gd name="T9" fmla="*/ 0 h 2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01" h="2022">
                    <a:moveTo>
                      <a:pt x="0" y="0"/>
                    </a:moveTo>
                    <a:lnTo>
                      <a:pt x="6000" y="0"/>
                    </a:lnTo>
                    <a:lnTo>
                      <a:pt x="6000" y="2021"/>
                    </a:lnTo>
                    <a:lnTo>
                      <a:pt x="0" y="202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0" name="Freeform 6"/>
              <p:cNvSpPr>
                <a:spLocks noChangeArrowheads="1"/>
              </p:cNvSpPr>
              <p:nvPr/>
            </p:nvSpPr>
            <p:spPr bwMode="auto">
              <a:xfrm>
                <a:off x="4371" y="113"/>
                <a:ext cx="8" cy="170"/>
              </a:xfrm>
              <a:custGeom>
                <a:avLst/>
                <a:gdLst>
                  <a:gd name="T0" fmla="*/ 0 w 81"/>
                  <a:gd name="T1" fmla="*/ 0 h 1441"/>
                  <a:gd name="T2" fmla="*/ 80 w 81"/>
                  <a:gd name="T3" fmla="*/ 0 h 1441"/>
                  <a:gd name="T4" fmla="*/ 80 w 81"/>
                  <a:gd name="T5" fmla="*/ 1440 h 1441"/>
                  <a:gd name="T6" fmla="*/ 0 w 81"/>
                  <a:gd name="T7" fmla="*/ 1440 h 1441"/>
                  <a:gd name="T8" fmla="*/ 0 w 81"/>
                  <a:gd name="T9" fmla="*/ 0 h 1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41">
                    <a:moveTo>
                      <a:pt x="0" y="0"/>
                    </a:moveTo>
                    <a:lnTo>
                      <a:pt x="80" y="0"/>
                    </a:lnTo>
                    <a:lnTo>
                      <a:pt x="80" y="1440"/>
                    </a:lnTo>
                    <a:lnTo>
                      <a:pt x="0" y="144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2" name="Freeform 7"/>
              <p:cNvSpPr>
                <a:spLocks noChangeArrowheads="1"/>
              </p:cNvSpPr>
              <p:nvPr/>
            </p:nvSpPr>
            <p:spPr bwMode="auto">
              <a:xfrm>
                <a:off x="4132" y="179"/>
                <a:ext cx="8" cy="172"/>
              </a:xfrm>
              <a:custGeom>
                <a:avLst/>
                <a:gdLst>
                  <a:gd name="T0" fmla="*/ 0 w 81"/>
                  <a:gd name="T1" fmla="*/ 0 h 1462"/>
                  <a:gd name="T2" fmla="*/ 80 w 81"/>
                  <a:gd name="T3" fmla="*/ 0 h 1462"/>
                  <a:gd name="T4" fmla="*/ 80 w 81"/>
                  <a:gd name="T5" fmla="*/ 1461 h 1462"/>
                  <a:gd name="T6" fmla="*/ 0 w 81"/>
                  <a:gd name="T7" fmla="*/ 1461 h 1462"/>
                  <a:gd name="T8" fmla="*/ 0 w 81"/>
                  <a:gd name="T9" fmla="*/ 0 h 1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62">
                    <a:moveTo>
                      <a:pt x="0" y="0"/>
                    </a:moveTo>
                    <a:lnTo>
                      <a:pt x="80" y="0"/>
                    </a:lnTo>
                    <a:lnTo>
                      <a:pt x="80" y="1461"/>
                    </a:lnTo>
                    <a:lnTo>
                      <a:pt x="0" y="146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2" name="Freeform 8"/>
              <p:cNvSpPr>
                <a:spLocks noChangeArrowheads="1"/>
              </p:cNvSpPr>
              <p:nvPr/>
            </p:nvSpPr>
            <p:spPr bwMode="auto">
              <a:xfrm>
                <a:off x="3969" y="178"/>
                <a:ext cx="95" cy="106"/>
              </a:xfrm>
              <a:custGeom>
                <a:avLst/>
                <a:gdLst>
                  <a:gd name="T0" fmla="*/ 452 w 818"/>
                  <a:gd name="T1" fmla="*/ 901 h 902"/>
                  <a:gd name="T2" fmla="*/ 0 w 818"/>
                  <a:gd name="T3" fmla="*/ 448 h 902"/>
                  <a:gd name="T4" fmla="*/ 450 w 818"/>
                  <a:gd name="T5" fmla="*/ 0 h 902"/>
                  <a:gd name="T6" fmla="*/ 785 w 818"/>
                  <a:gd name="T7" fmla="*/ 139 h 902"/>
                  <a:gd name="T8" fmla="*/ 662 w 818"/>
                  <a:gd name="T9" fmla="*/ 261 h 902"/>
                  <a:gd name="T10" fmla="*/ 452 w 818"/>
                  <a:gd name="T11" fmla="*/ 172 h 902"/>
                  <a:gd name="T12" fmla="*/ 195 w 818"/>
                  <a:gd name="T13" fmla="*/ 448 h 902"/>
                  <a:gd name="T14" fmla="*/ 461 w 818"/>
                  <a:gd name="T15" fmla="*/ 732 h 902"/>
                  <a:gd name="T16" fmla="*/ 683 w 818"/>
                  <a:gd name="T17" fmla="*/ 604 h 902"/>
                  <a:gd name="T18" fmla="*/ 817 w 818"/>
                  <a:gd name="T19" fmla="*/ 704 h 902"/>
                  <a:gd name="T20" fmla="*/ 452 w 818"/>
                  <a:gd name="T21" fmla="*/ 901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8" h="902">
                    <a:moveTo>
                      <a:pt x="452" y="901"/>
                    </a:moveTo>
                    <a:cubicBezTo>
                      <a:pt x="187" y="901"/>
                      <a:pt x="0" y="717"/>
                      <a:pt x="0" y="448"/>
                    </a:cubicBezTo>
                    <a:cubicBezTo>
                      <a:pt x="0" y="190"/>
                      <a:pt x="198" y="0"/>
                      <a:pt x="450" y="0"/>
                    </a:cubicBezTo>
                    <a:cubicBezTo>
                      <a:pt x="574" y="0"/>
                      <a:pt x="704" y="29"/>
                      <a:pt x="785" y="139"/>
                    </a:cubicBezTo>
                    <a:lnTo>
                      <a:pt x="662" y="261"/>
                    </a:lnTo>
                    <a:cubicBezTo>
                      <a:pt x="629" y="209"/>
                      <a:pt x="549" y="172"/>
                      <a:pt x="452" y="172"/>
                    </a:cubicBezTo>
                    <a:cubicBezTo>
                      <a:pt x="316" y="172"/>
                      <a:pt x="195" y="278"/>
                      <a:pt x="195" y="448"/>
                    </a:cubicBezTo>
                    <a:cubicBezTo>
                      <a:pt x="195" y="608"/>
                      <a:pt x="296" y="732"/>
                      <a:pt x="461" y="732"/>
                    </a:cubicBezTo>
                    <a:cubicBezTo>
                      <a:pt x="509" y="732"/>
                      <a:pt x="618" y="722"/>
                      <a:pt x="683" y="604"/>
                    </a:cubicBezTo>
                    <a:lnTo>
                      <a:pt x="817" y="704"/>
                    </a:lnTo>
                    <a:cubicBezTo>
                      <a:pt x="717" y="865"/>
                      <a:pt x="570" y="901"/>
                      <a:pt x="452" y="90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3" name="Freeform 9"/>
              <p:cNvSpPr>
                <a:spLocks noChangeArrowheads="1"/>
              </p:cNvSpPr>
              <p:nvPr/>
            </p:nvSpPr>
            <p:spPr bwMode="auto">
              <a:xfrm>
                <a:off x="4452" y="181"/>
                <a:ext cx="83" cy="103"/>
              </a:xfrm>
              <a:custGeom>
                <a:avLst/>
                <a:gdLst>
                  <a:gd name="T0" fmla="*/ 360 w 714"/>
                  <a:gd name="T1" fmla="*/ 875 h 876"/>
                  <a:gd name="T2" fmla="*/ 0 w 714"/>
                  <a:gd name="T3" fmla="*/ 522 h 876"/>
                  <a:gd name="T4" fmla="*/ 0 w 714"/>
                  <a:gd name="T5" fmla="*/ 0 h 876"/>
                  <a:gd name="T6" fmla="*/ 196 w 714"/>
                  <a:gd name="T7" fmla="*/ 0 h 876"/>
                  <a:gd name="T8" fmla="*/ 196 w 714"/>
                  <a:gd name="T9" fmla="*/ 507 h 876"/>
                  <a:gd name="T10" fmla="*/ 362 w 714"/>
                  <a:gd name="T11" fmla="*/ 701 h 876"/>
                  <a:gd name="T12" fmla="*/ 517 w 714"/>
                  <a:gd name="T13" fmla="*/ 507 h 876"/>
                  <a:gd name="T14" fmla="*/ 517 w 714"/>
                  <a:gd name="T15" fmla="*/ 0 h 876"/>
                  <a:gd name="T16" fmla="*/ 713 w 714"/>
                  <a:gd name="T17" fmla="*/ 0 h 876"/>
                  <a:gd name="T18" fmla="*/ 713 w 714"/>
                  <a:gd name="T19" fmla="*/ 522 h 876"/>
                  <a:gd name="T20" fmla="*/ 360 w 714"/>
                  <a:gd name="T21" fmla="*/ 875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4" h="876">
                    <a:moveTo>
                      <a:pt x="360" y="875"/>
                    </a:moveTo>
                    <a:cubicBezTo>
                      <a:pt x="105" y="875"/>
                      <a:pt x="0" y="718"/>
                      <a:pt x="0" y="522"/>
                    </a:cubicBezTo>
                    <a:lnTo>
                      <a:pt x="0" y="0"/>
                    </a:lnTo>
                    <a:lnTo>
                      <a:pt x="196" y="0"/>
                    </a:lnTo>
                    <a:lnTo>
                      <a:pt x="196" y="507"/>
                    </a:lnTo>
                    <a:cubicBezTo>
                      <a:pt x="196" y="641"/>
                      <a:pt x="243" y="701"/>
                      <a:pt x="362" y="701"/>
                    </a:cubicBezTo>
                    <a:cubicBezTo>
                      <a:pt x="479" y="701"/>
                      <a:pt x="517" y="639"/>
                      <a:pt x="517" y="507"/>
                    </a:cubicBezTo>
                    <a:lnTo>
                      <a:pt x="517" y="0"/>
                    </a:lnTo>
                    <a:lnTo>
                      <a:pt x="713" y="0"/>
                    </a:lnTo>
                    <a:lnTo>
                      <a:pt x="713" y="522"/>
                    </a:lnTo>
                    <a:cubicBezTo>
                      <a:pt x="713" y="707"/>
                      <a:pt x="617" y="875"/>
                      <a:pt x="360" y="87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4" name="Freeform 10"/>
              <p:cNvSpPr>
                <a:spLocks noChangeArrowheads="1"/>
              </p:cNvSpPr>
              <p:nvPr/>
            </p:nvSpPr>
            <p:spPr bwMode="auto">
              <a:xfrm>
                <a:off x="4205" y="175"/>
                <a:ext cx="101" cy="107"/>
              </a:xfrm>
              <a:custGeom>
                <a:avLst/>
                <a:gdLst>
                  <a:gd name="T0" fmla="*/ 654 w 864"/>
                  <a:gd name="T1" fmla="*/ 917 h 918"/>
                  <a:gd name="T2" fmla="*/ 564 w 864"/>
                  <a:gd name="T3" fmla="*/ 717 h 918"/>
                  <a:gd name="T4" fmla="*/ 299 w 864"/>
                  <a:gd name="T5" fmla="*/ 717 h 918"/>
                  <a:gd name="T6" fmla="*/ 209 w 864"/>
                  <a:gd name="T7" fmla="*/ 917 h 918"/>
                  <a:gd name="T8" fmla="*/ 0 w 864"/>
                  <a:gd name="T9" fmla="*/ 917 h 918"/>
                  <a:gd name="T10" fmla="*/ 431 w 864"/>
                  <a:gd name="T11" fmla="*/ 0 h 918"/>
                  <a:gd name="T12" fmla="*/ 863 w 864"/>
                  <a:gd name="T13" fmla="*/ 917 h 918"/>
                  <a:gd name="T14" fmla="*/ 654 w 864"/>
                  <a:gd name="T15" fmla="*/ 917 h 918"/>
                  <a:gd name="T16" fmla="*/ 431 w 864"/>
                  <a:gd name="T17" fmla="*/ 414 h 918"/>
                  <a:gd name="T18" fmla="*/ 355 w 864"/>
                  <a:gd name="T19" fmla="*/ 576 h 918"/>
                  <a:gd name="T20" fmla="*/ 508 w 864"/>
                  <a:gd name="T21" fmla="*/ 576 h 918"/>
                  <a:gd name="T22" fmla="*/ 431 w 864"/>
                  <a:gd name="T23" fmla="*/ 414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64" h="918">
                    <a:moveTo>
                      <a:pt x="654" y="917"/>
                    </a:moveTo>
                    <a:lnTo>
                      <a:pt x="564" y="717"/>
                    </a:lnTo>
                    <a:lnTo>
                      <a:pt x="299" y="717"/>
                    </a:lnTo>
                    <a:lnTo>
                      <a:pt x="209" y="917"/>
                    </a:lnTo>
                    <a:lnTo>
                      <a:pt x="0" y="917"/>
                    </a:lnTo>
                    <a:lnTo>
                      <a:pt x="431" y="0"/>
                    </a:lnTo>
                    <a:lnTo>
                      <a:pt x="863" y="917"/>
                    </a:lnTo>
                    <a:lnTo>
                      <a:pt x="654" y="917"/>
                    </a:lnTo>
                    <a:close/>
                    <a:moveTo>
                      <a:pt x="431" y="414"/>
                    </a:moveTo>
                    <a:lnTo>
                      <a:pt x="355" y="576"/>
                    </a:lnTo>
                    <a:lnTo>
                      <a:pt x="508" y="576"/>
                    </a:lnTo>
                    <a:lnTo>
                      <a:pt x="431" y="4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1035" name="Freeform 11"/>
            <p:cNvSpPr>
              <a:spLocks noChangeArrowheads="1"/>
            </p:cNvSpPr>
            <p:nvPr/>
          </p:nvSpPr>
          <p:spPr bwMode="auto">
            <a:xfrm>
              <a:off x="3899" y="351"/>
              <a:ext cx="1427" cy="237"/>
            </a:xfrm>
            <a:custGeom>
              <a:avLst/>
              <a:gdLst>
                <a:gd name="T0" fmla="*/ 0 w 12000"/>
                <a:gd name="T1" fmla="*/ 0 h 2001"/>
                <a:gd name="T2" fmla="*/ 11999 w 12000"/>
                <a:gd name="T3" fmla="*/ 0 h 2001"/>
                <a:gd name="T4" fmla="*/ 11999 w 12000"/>
                <a:gd name="T5" fmla="*/ 2000 h 2001"/>
                <a:gd name="T6" fmla="*/ 0 w 12000"/>
                <a:gd name="T7" fmla="*/ 2000 h 2001"/>
                <a:gd name="T8" fmla="*/ 0 w 12000"/>
                <a:gd name="T9" fmla="*/ 0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00" h="2001">
                  <a:moveTo>
                    <a:pt x="0" y="0"/>
                  </a:moveTo>
                  <a:lnTo>
                    <a:pt x="11999" y="0"/>
                  </a:lnTo>
                  <a:lnTo>
                    <a:pt x="11999" y="2000"/>
                  </a:lnTo>
                  <a:lnTo>
                    <a:pt x="0" y="200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36" name="Freeform 12"/>
            <p:cNvSpPr>
              <a:spLocks noChangeArrowheads="1"/>
            </p:cNvSpPr>
            <p:nvPr/>
          </p:nvSpPr>
          <p:spPr bwMode="auto">
            <a:xfrm>
              <a:off x="3933" y="500"/>
              <a:ext cx="1355" cy="53"/>
            </a:xfrm>
            <a:custGeom>
              <a:avLst/>
              <a:gdLst>
                <a:gd name="T0" fmla="*/ 11359 w 11400"/>
                <a:gd name="T1" fmla="*/ 456 h 461"/>
                <a:gd name="T2" fmla="*/ 11177 w 11400"/>
                <a:gd name="T3" fmla="*/ 314 h 461"/>
                <a:gd name="T4" fmla="*/ 10968 w 11400"/>
                <a:gd name="T5" fmla="*/ 314 h 461"/>
                <a:gd name="T6" fmla="*/ 10754 w 11400"/>
                <a:gd name="T7" fmla="*/ 2 h 461"/>
                <a:gd name="T8" fmla="*/ 10392 w 11400"/>
                <a:gd name="T9" fmla="*/ 232 h 461"/>
                <a:gd name="T10" fmla="*/ 10676 w 11400"/>
                <a:gd name="T11" fmla="*/ 456 h 461"/>
                <a:gd name="T12" fmla="*/ 9798 w 11400"/>
                <a:gd name="T13" fmla="*/ 134 h 461"/>
                <a:gd name="T14" fmla="*/ 9709 w 11400"/>
                <a:gd name="T15" fmla="*/ 399 h 461"/>
                <a:gd name="T16" fmla="*/ 9469 w 11400"/>
                <a:gd name="T17" fmla="*/ 456 h 461"/>
                <a:gd name="T18" fmla="*/ 9269 w 11400"/>
                <a:gd name="T19" fmla="*/ 140 h 461"/>
                <a:gd name="T20" fmla="*/ 9142 w 11400"/>
                <a:gd name="T21" fmla="*/ 367 h 461"/>
                <a:gd name="T22" fmla="*/ 8961 w 11400"/>
                <a:gd name="T23" fmla="*/ 314 h 461"/>
                <a:gd name="T24" fmla="*/ 8961 w 11400"/>
                <a:gd name="T25" fmla="*/ 246 h 461"/>
                <a:gd name="T26" fmla="*/ 9025 w 11400"/>
                <a:gd name="T27" fmla="*/ 456 h 461"/>
                <a:gd name="T28" fmla="*/ 8940 w 11400"/>
                <a:gd name="T29" fmla="*/ 73 h 461"/>
                <a:gd name="T30" fmla="*/ 8684 w 11400"/>
                <a:gd name="T31" fmla="*/ 190 h 461"/>
                <a:gd name="T32" fmla="*/ 8557 w 11400"/>
                <a:gd name="T33" fmla="*/ 190 h 461"/>
                <a:gd name="T34" fmla="*/ 8437 w 11400"/>
                <a:gd name="T35" fmla="*/ 134 h 461"/>
                <a:gd name="T36" fmla="*/ 8124 w 11400"/>
                <a:gd name="T37" fmla="*/ 263 h 461"/>
                <a:gd name="T38" fmla="*/ 8164 w 11400"/>
                <a:gd name="T39" fmla="*/ 322 h 461"/>
                <a:gd name="T40" fmla="*/ 7913 w 11400"/>
                <a:gd name="T41" fmla="*/ 131 h 461"/>
                <a:gd name="T42" fmla="*/ 7941 w 11400"/>
                <a:gd name="T43" fmla="*/ 210 h 461"/>
                <a:gd name="T44" fmla="*/ 7668 w 11400"/>
                <a:gd name="T45" fmla="*/ 314 h 461"/>
                <a:gd name="T46" fmla="*/ 7459 w 11400"/>
                <a:gd name="T47" fmla="*/ 314 h 461"/>
                <a:gd name="T48" fmla="*/ 7234 w 11400"/>
                <a:gd name="T49" fmla="*/ 456 h 461"/>
                <a:gd name="T50" fmla="*/ 6930 w 11400"/>
                <a:gd name="T51" fmla="*/ 2 h 461"/>
                <a:gd name="T52" fmla="*/ 6626 w 11400"/>
                <a:gd name="T53" fmla="*/ 167 h 461"/>
                <a:gd name="T54" fmla="*/ 6758 w 11400"/>
                <a:gd name="T55" fmla="*/ 456 h 461"/>
                <a:gd name="T56" fmla="*/ 6193 w 11400"/>
                <a:gd name="T57" fmla="*/ 4 h 461"/>
                <a:gd name="T58" fmla="*/ 6021 w 11400"/>
                <a:gd name="T59" fmla="*/ 310 h 461"/>
                <a:gd name="T60" fmla="*/ 5730 w 11400"/>
                <a:gd name="T61" fmla="*/ 167 h 461"/>
                <a:gd name="T62" fmla="*/ 5474 w 11400"/>
                <a:gd name="T63" fmla="*/ 414 h 461"/>
                <a:gd name="T64" fmla="*/ 5426 w 11400"/>
                <a:gd name="T65" fmla="*/ 190 h 461"/>
                <a:gd name="T66" fmla="*/ 5299 w 11400"/>
                <a:gd name="T67" fmla="*/ 190 h 461"/>
                <a:gd name="T68" fmla="*/ 4987 w 11400"/>
                <a:gd name="T69" fmla="*/ 4 h 461"/>
                <a:gd name="T70" fmla="*/ 5182 w 11400"/>
                <a:gd name="T71" fmla="*/ 456 h 461"/>
                <a:gd name="T72" fmla="*/ 4793 w 11400"/>
                <a:gd name="T73" fmla="*/ 219 h 461"/>
                <a:gd name="T74" fmla="*/ 4309 w 11400"/>
                <a:gd name="T75" fmla="*/ 225 h 461"/>
                <a:gd name="T76" fmla="*/ 4381 w 11400"/>
                <a:gd name="T77" fmla="*/ 460 h 461"/>
                <a:gd name="T78" fmla="*/ 4048 w 11400"/>
                <a:gd name="T79" fmla="*/ 169 h 461"/>
                <a:gd name="T80" fmla="*/ 4211 w 11400"/>
                <a:gd name="T81" fmla="*/ 161 h 461"/>
                <a:gd name="T82" fmla="*/ 3773 w 11400"/>
                <a:gd name="T83" fmla="*/ 131 h 461"/>
                <a:gd name="T84" fmla="*/ 3852 w 11400"/>
                <a:gd name="T85" fmla="*/ 432 h 461"/>
                <a:gd name="T86" fmla="*/ 3415 w 11400"/>
                <a:gd name="T87" fmla="*/ 367 h 461"/>
                <a:gd name="T88" fmla="*/ 3173 w 11400"/>
                <a:gd name="T89" fmla="*/ 4 h 461"/>
                <a:gd name="T90" fmla="*/ 2895 w 11400"/>
                <a:gd name="T91" fmla="*/ 250 h 461"/>
                <a:gd name="T92" fmla="*/ 2497 w 11400"/>
                <a:gd name="T93" fmla="*/ 131 h 461"/>
                <a:gd name="T94" fmla="*/ 2544 w 11400"/>
                <a:gd name="T95" fmla="*/ 260 h 461"/>
                <a:gd name="T96" fmla="*/ 2187 w 11400"/>
                <a:gd name="T97" fmla="*/ 314 h 461"/>
                <a:gd name="T98" fmla="*/ 2187 w 11400"/>
                <a:gd name="T99" fmla="*/ 246 h 461"/>
                <a:gd name="T100" fmla="*/ 2251 w 11400"/>
                <a:gd name="T101" fmla="*/ 456 h 461"/>
                <a:gd name="T102" fmla="*/ 1836 w 11400"/>
                <a:gd name="T103" fmla="*/ 71 h 461"/>
                <a:gd name="T104" fmla="*/ 1733 w 11400"/>
                <a:gd name="T105" fmla="*/ 190 h 461"/>
                <a:gd name="T106" fmla="*/ 1606 w 11400"/>
                <a:gd name="T107" fmla="*/ 190 h 461"/>
                <a:gd name="T108" fmla="*/ 1371 w 11400"/>
                <a:gd name="T109" fmla="*/ 185 h 461"/>
                <a:gd name="T110" fmla="*/ 1369 w 11400"/>
                <a:gd name="T111" fmla="*/ 405 h 461"/>
                <a:gd name="T112" fmla="*/ 1153 w 11400"/>
                <a:gd name="T113" fmla="*/ 456 h 461"/>
                <a:gd name="T114" fmla="*/ 949 w 11400"/>
                <a:gd name="T115" fmla="*/ 131 h 461"/>
                <a:gd name="T116" fmla="*/ 977 w 11400"/>
                <a:gd name="T117" fmla="*/ 210 h 461"/>
                <a:gd name="T118" fmla="*/ 431 w 11400"/>
                <a:gd name="T119" fmla="*/ 456 h 461"/>
                <a:gd name="T120" fmla="*/ 256 w 11400"/>
                <a:gd name="T121" fmla="*/ 321 h 461"/>
                <a:gd name="T122" fmla="*/ 164 w 11400"/>
                <a:gd name="T123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400" h="461">
                  <a:moveTo>
                    <a:pt x="11399" y="456"/>
                  </a:moveTo>
                  <a:lnTo>
                    <a:pt x="11399" y="401"/>
                  </a:lnTo>
                  <a:lnTo>
                    <a:pt x="11370" y="401"/>
                  </a:lnTo>
                  <a:cubicBezTo>
                    <a:pt x="11344" y="401"/>
                    <a:pt x="11335" y="388"/>
                    <a:pt x="11335" y="364"/>
                  </a:cubicBezTo>
                  <a:lnTo>
                    <a:pt x="11335" y="4"/>
                  </a:lnTo>
                  <a:lnTo>
                    <a:pt x="11271" y="4"/>
                  </a:lnTo>
                  <a:lnTo>
                    <a:pt x="11271" y="367"/>
                  </a:lnTo>
                  <a:cubicBezTo>
                    <a:pt x="11271" y="415"/>
                    <a:pt x="11297" y="456"/>
                    <a:pt x="11359" y="456"/>
                  </a:cubicBezTo>
                  <a:lnTo>
                    <a:pt x="11399" y="456"/>
                  </a:lnTo>
                  <a:close/>
                  <a:moveTo>
                    <a:pt x="11113" y="269"/>
                  </a:moveTo>
                  <a:lnTo>
                    <a:pt x="10968" y="269"/>
                  </a:lnTo>
                  <a:cubicBezTo>
                    <a:pt x="10969" y="249"/>
                    <a:pt x="10970" y="240"/>
                    <a:pt x="10976" y="225"/>
                  </a:cubicBezTo>
                  <a:cubicBezTo>
                    <a:pt x="10987" y="201"/>
                    <a:pt x="11010" y="185"/>
                    <a:pt x="11041" y="185"/>
                  </a:cubicBezTo>
                  <a:cubicBezTo>
                    <a:pt x="11071" y="185"/>
                    <a:pt x="11094" y="201"/>
                    <a:pt x="11104" y="225"/>
                  </a:cubicBezTo>
                  <a:cubicBezTo>
                    <a:pt x="11110" y="240"/>
                    <a:pt x="11112" y="249"/>
                    <a:pt x="11113" y="269"/>
                  </a:cubicBezTo>
                  <a:close/>
                  <a:moveTo>
                    <a:pt x="11177" y="314"/>
                  </a:moveTo>
                  <a:lnTo>
                    <a:pt x="11177" y="286"/>
                  </a:lnTo>
                  <a:cubicBezTo>
                    <a:pt x="11177" y="194"/>
                    <a:pt x="11127" y="131"/>
                    <a:pt x="11041" y="131"/>
                  </a:cubicBezTo>
                  <a:cubicBezTo>
                    <a:pt x="10958" y="131"/>
                    <a:pt x="10904" y="191"/>
                    <a:pt x="10904" y="295"/>
                  </a:cubicBezTo>
                  <a:cubicBezTo>
                    <a:pt x="10904" y="418"/>
                    <a:pt x="10968" y="460"/>
                    <a:pt x="11049" y="460"/>
                  </a:cubicBezTo>
                  <a:cubicBezTo>
                    <a:pt x="11105" y="460"/>
                    <a:pt x="11136" y="443"/>
                    <a:pt x="11169" y="410"/>
                  </a:cubicBezTo>
                  <a:lnTo>
                    <a:pt x="11128" y="371"/>
                  </a:lnTo>
                  <a:cubicBezTo>
                    <a:pt x="11105" y="394"/>
                    <a:pt x="11086" y="404"/>
                    <a:pt x="11050" y="404"/>
                  </a:cubicBezTo>
                  <a:cubicBezTo>
                    <a:pt x="10997" y="404"/>
                    <a:pt x="10968" y="369"/>
                    <a:pt x="10968" y="314"/>
                  </a:cubicBezTo>
                  <a:lnTo>
                    <a:pt x="11177" y="314"/>
                  </a:lnTo>
                  <a:close/>
                  <a:moveTo>
                    <a:pt x="10821" y="134"/>
                  </a:moveTo>
                  <a:lnTo>
                    <a:pt x="10756" y="134"/>
                  </a:lnTo>
                  <a:lnTo>
                    <a:pt x="10756" y="456"/>
                  </a:lnTo>
                  <a:lnTo>
                    <a:pt x="10821" y="456"/>
                  </a:lnTo>
                  <a:lnTo>
                    <a:pt x="10821" y="134"/>
                  </a:lnTo>
                  <a:close/>
                  <a:moveTo>
                    <a:pt x="10823" y="2"/>
                  </a:moveTo>
                  <a:lnTo>
                    <a:pt x="10754" y="2"/>
                  </a:lnTo>
                  <a:lnTo>
                    <a:pt x="10754" y="71"/>
                  </a:lnTo>
                  <a:lnTo>
                    <a:pt x="10823" y="71"/>
                  </a:lnTo>
                  <a:lnTo>
                    <a:pt x="10823" y="2"/>
                  </a:lnTo>
                  <a:close/>
                  <a:moveTo>
                    <a:pt x="10676" y="456"/>
                  </a:moveTo>
                  <a:lnTo>
                    <a:pt x="10514" y="181"/>
                  </a:lnTo>
                  <a:lnTo>
                    <a:pt x="10661" y="4"/>
                  </a:lnTo>
                  <a:lnTo>
                    <a:pt x="10577" y="4"/>
                  </a:lnTo>
                  <a:lnTo>
                    <a:pt x="10392" y="232"/>
                  </a:lnTo>
                  <a:lnTo>
                    <a:pt x="10392" y="4"/>
                  </a:lnTo>
                  <a:lnTo>
                    <a:pt x="10324" y="4"/>
                  </a:lnTo>
                  <a:lnTo>
                    <a:pt x="10324" y="456"/>
                  </a:lnTo>
                  <a:lnTo>
                    <a:pt x="10392" y="456"/>
                  </a:lnTo>
                  <a:lnTo>
                    <a:pt x="10392" y="325"/>
                  </a:lnTo>
                  <a:lnTo>
                    <a:pt x="10468" y="234"/>
                  </a:lnTo>
                  <a:lnTo>
                    <a:pt x="10596" y="456"/>
                  </a:lnTo>
                  <a:lnTo>
                    <a:pt x="10676" y="456"/>
                  </a:lnTo>
                  <a:close/>
                  <a:moveTo>
                    <a:pt x="10059" y="456"/>
                  </a:moveTo>
                  <a:lnTo>
                    <a:pt x="10059" y="134"/>
                  </a:lnTo>
                  <a:lnTo>
                    <a:pt x="9994" y="134"/>
                  </a:lnTo>
                  <a:lnTo>
                    <a:pt x="9994" y="331"/>
                  </a:lnTo>
                  <a:cubicBezTo>
                    <a:pt x="9994" y="380"/>
                    <a:pt x="9963" y="402"/>
                    <a:pt x="9927" y="402"/>
                  </a:cubicBezTo>
                  <a:cubicBezTo>
                    <a:pt x="9891" y="402"/>
                    <a:pt x="9862" y="381"/>
                    <a:pt x="9862" y="331"/>
                  </a:cubicBezTo>
                  <a:lnTo>
                    <a:pt x="9862" y="134"/>
                  </a:lnTo>
                  <a:lnTo>
                    <a:pt x="9798" y="134"/>
                  </a:lnTo>
                  <a:lnTo>
                    <a:pt x="9798" y="340"/>
                  </a:lnTo>
                  <a:cubicBezTo>
                    <a:pt x="9798" y="376"/>
                    <a:pt x="9805" y="407"/>
                    <a:pt x="9830" y="431"/>
                  </a:cubicBezTo>
                  <a:cubicBezTo>
                    <a:pt x="9849" y="449"/>
                    <a:pt x="9876" y="460"/>
                    <a:pt x="9909" y="460"/>
                  </a:cubicBezTo>
                  <a:cubicBezTo>
                    <a:pt x="9942" y="460"/>
                    <a:pt x="9973" y="448"/>
                    <a:pt x="9995" y="424"/>
                  </a:cubicBezTo>
                  <a:lnTo>
                    <a:pt x="9995" y="456"/>
                  </a:lnTo>
                  <a:lnTo>
                    <a:pt x="10059" y="456"/>
                  </a:lnTo>
                  <a:close/>
                  <a:moveTo>
                    <a:pt x="9709" y="456"/>
                  </a:moveTo>
                  <a:lnTo>
                    <a:pt x="9709" y="399"/>
                  </a:lnTo>
                  <a:lnTo>
                    <a:pt x="9548" y="399"/>
                  </a:lnTo>
                  <a:lnTo>
                    <a:pt x="9709" y="186"/>
                  </a:lnTo>
                  <a:lnTo>
                    <a:pt x="9709" y="134"/>
                  </a:lnTo>
                  <a:lnTo>
                    <a:pt x="9478" y="134"/>
                  </a:lnTo>
                  <a:lnTo>
                    <a:pt x="9478" y="192"/>
                  </a:lnTo>
                  <a:lnTo>
                    <a:pt x="9629" y="192"/>
                  </a:lnTo>
                  <a:lnTo>
                    <a:pt x="9469" y="405"/>
                  </a:lnTo>
                  <a:lnTo>
                    <a:pt x="9469" y="456"/>
                  </a:lnTo>
                  <a:lnTo>
                    <a:pt x="9709" y="456"/>
                  </a:lnTo>
                  <a:close/>
                  <a:moveTo>
                    <a:pt x="9269" y="456"/>
                  </a:moveTo>
                  <a:lnTo>
                    <a:pt x="9269" y="401"/>
                  </a:lnTo>
                  <a:lnTo>
                    <a:pt x="9242" y="401"/>
                  </a:lnTo>
                  <a:cubicBezTo>
                    <a:pt x="9218" y="401"/>
                    <a:pt x="9207" y="387"/>
                    <a:pt x="9207" y="364"/>
                  </a:cubicBezTo>
                  <a:lnTo>
                    <a:pt x="9207" y="190"/>
                  </a:lnTo>
                  <a:lnTo>
                    <a:pt x="9269" y="190"/>
                  </a:lnTo>
                  <a:lnTo>
                    <a:pt x="9269" y="140"/>
                  </a:lnTo>
                  <a:lnTo>
                    <a:pt x="9207" y="140"/>
                  </a:lnTo>
                  <a:lnTo>
                    <a:pt x="9207" y="42"/>
                  </a:lnTo>
                  <a:lnTo>
                    <a:pt x="9142" y="42"/>
                  </a:lnTo>
                  <a:lnTo>
                    <a:pt x="9142" y="140"/>
                  </a:lnTo>
                  <a:lnTo>
                    <a:pt x="9105" y="140"/>
                  </a:lnTo>
                  <a:lnTo>
                    <a:pt x="9105" y="190"/>
                  </a:lnTo>
                  <a:lnTo>
                    <a:pt x="9142" y="190"/>
                  </a:lnTo>
                  <a:lnTo>
                    <a:pt x="9142" y="367"/>
                  </a:lnTo>
                  <a:cubicBezTo>
                    <a:pt x="9142" y="413"/>
                    <a:pt x="9170" y="456"/>
                    <a:pt x="9230" y="456"/>
                  </a:cubicBezTo>
                  <a:lnTo>
                    <a:pt x="9269" y="456"/>
                  </a:lnTo>
                  <a:close/>
                  <a:moveTo>
                    <a:pt x="8961" y="340"/>
                  </a:moveTo>
                  <a:cubicBezTo>
                    <a:pt x="8961" y="363"/>
                    <a:pt x="8956" y="378"/>
                    <a:pt x="8947" y="388"/>
                  </a:cubicBezTo>
                  <a:cubicBezTo>
                    <a:pt x="8929" y="404"/>
                    <a:pt x="8911" y="406"/>
                    <a:pt x="8886" y="406"/>
                  </a:cubicBezTo>
                  <a:cubicBezTo>
                    <a:pt x="8846" y="406"/>
                    <a:pt x="8827" y="390"/>
                    <a:pt x="8827" y="361"/>
                  </a:cubicBezTo>
                  <a:cubicBezTo>
                    <a:pt x="8827" y="331"/>
                    <a:pt x="8847" y="314"/>
                    <a:pt x="8885" y="314"/>
                  </a:cubicBezTo>
                  <a:lnTo>
                    <a:pt x="8961" y="314"/>
                  </a:lnTo>
                  <a:lnTo>
                    <a:pt x="8961" y="340"/>
                  </a:lnTo>
                  <a:close/>
                  <a:moveTo>
                    <a:pt x="9025" y="456"/>
                  </a:moveTo>
                  <a:lnTo>
                    <a:pt x="9025" y="241"/>
                  </a:lnTo>
                  <a:cubicBezTo>
                    <a:pt x="9025" y="168"/>
                    <a:pt x="8981" y="131"/>
                    <a:pt x="8893" y="131"/>
                  </a:cubicBezTo>
                  <a:cubicBezTo>
                    <a:pt x="8839" y="131"/>
                    <a:pt x="8807" y="141"/>
                    <a:pt x="8777" y="177"/>
                  </a:cubicBezTo>
                  <a:lnTo>
                    <a:pt x="8820" y="217"/>
                  </a:lnTo>
                  <a:cubicBezTo>
                    <a:pt x="8837" y="194"/>
                    <a:pt x="8854" y="186"/>
                    <a:pt x="8890" y="186"/>
                  </a:cubicBezTo>
                  <a:cubicBezTo>
                    <a:pt x="8940" y="186"/>
                    <a:pt x="8961" y="205"/>
                    <a:pt x="8961" y="246"/>
                  </a:cubicBezTo>
                  <a:lnTo>
                    <a:pt x="8961" y="269"/>
                  </a:lnTo>
                  <a:lnTo>
                    <a:pt x="8875" y="269"/>
                  </a:lnTo>
                  <a:cubicBezTo>
                    <a:pt x="8802" y="269"/>
                    <a:pt x="8764" y="308"/>
                    <a:pt x="8764" y="362"/>
                  </a:cubicBezTo>
                  <a:cubicBezTo>
                    <a:pt x="8764" y="389"/>
                    <a:pt x="8773" y="414"/>
                    <a:pt x="8790" y="431"/>
                  </a:cubicBezTo>
                  <a:cubicBezTo>
                    <a:pt x="8809" y="451"/>
                    <a:pt x="8836" y="460"/>
                    <a:pt x="8876" y="460"/>
                  </a:cubicBezTo>
                  <a:cubicBezTo>
                    <a:pt x="8916" y="460"/>
                    <a:pt x="8938" y="451"/>
                    <a:pt x="8962" y="427"/>
                  </a:cubicBezTo>
                  <a:lnTo>
                    <a:pt x="8962" y="456"/>
                  </a:lnTo>
                  <a:lnTo>
                    <a:pt x="9025" y="456"/>
                  </a:lnTo>
                  <a:close/>
                  <a:moveTo>
                    <a:pt x="8861" y="4"/>
                  </a:moveTo>
                  <a:lnTo>
                    <a:pt x="8802" y="4"/>
                  </a:lnTo>
                  <a:lnTo>
                    <a:pt x="8802" y="73"/>
                  </a:lnTo>
                  <a:lnTo>
                    <a:pt x="8861" y="73"/>
                  </a:lnTo>
                  <a:lnTo>
                    <a:pt x="8861" y="4"/>
                  </a:lnTo>
                  <a:close/>
                  <a:moveTo>
                    <a:pt x="8998" y="4"/>
                  </a:moveTo>
                  <a:lnTo>
                    <a:pt x="8940" y="4"/>
                  </a:lnTo>
                  <a:lnTo>
                    <a:pt x="8940" y="73"/>
                  </a:lnTo>
                  <a:lnTo>
                    <a:pt x="8998" y="73"/>
                  </a:lnTo>
                  <a:lnTo>
                    <a:pt x="8998" y="4"/>
                  </a:lnTo>
                  <a:close/>
                  <a:moveTo>
                    <a:pt x="8684" y="456"/>
                  </a:moveTo>
                  <a:lnTo>
                    <a:pt x="8684" y="401"/>
                  </a:lnTo>
                  <a:lnTo>
                    <a:pt x="8657" y="401"/>
                  </a:lnTo>
                  <a:cubicBezTo>
                    <a:pt x="8633" y="401"/>
                    <a:pt x="8621" y="387"/>
                    <a:pt x="8621" y="364"/>
                  </a:cubicBezTo>
                  <a:lnTo>
                    <a:pt x="8621" y="190"/>
                  </a:lnTo>
                  <a:lnTo>
                    <a:pt x="8684" y="190"/>
                  </a:lnTo>
                  <a:lnTo>
                    <a:pt x="8684" y="140"/>
                  </a:lnTo>
                  <a:lnTo>
                    <a:pt x="8621" y="140"/>
                  </a:lnTo>
                  <a:lnTo>
                    <a:pt x="8621" y="42"/>
                  </a:lnTo>
                  <a:lnTo>
                    <a:pt x="8557" y="42"/>
                  </a:lnTo>
                  <a:lnTo>
                    <a:pt x="8557" y="140"/>
                  </a:lnTo>
                  <a:lnTo>
                    <a:pt x="8520" y="140"/>
                  </a:lnTo>
                  <a:lnTo>
                    <a:pt x="8520" y="190"/>
                  </a:lnTo>
                  <a:lnTo>
                    <a:pt x="8557" y="190"/>
                  </a:lnTo>
                  <a:lnTo>
                    <a:pt x="8557" y="367"/>
                  </a:lnTo>
                  <a:cubicBezTo>
                    <a:pt x="8557" y="413"/>
                    <a:pt x="8585" y="456"/>
                    <a:pt x="8645" y="456"/>
                  </a:cubicBezTo>
                  <a:lnTo>
                    <a:pt x="8684" y="456"/>
                  </a:lnTo>
                  <a:close/>
                  <a:moveTo>
                    <a:pt x="8437" y="134"/>
                  </a:moveTo>
                  <a:lnTo>
                    <a:pt x="8372" y="134"/>
                  </a:lnTo>
                  <a:lnTo>
                    <a:pt x="8372" y="456"/>
                  </a:lnTo>
                  <a:lnTo>
                    <a:pt x="8437" y="456"/>
                  </a:lnTo>
                  <a:lnTo>
                    <a:pt x="8437" y="134"/>
                  </a:lnTo>
                  <a:close/>
                  <a:moveTo>
                    <a:pt x="8439" y="2"/>
                  </a:moveTo>
                  <a:lnTo>
                    <a:pt x="8370" y="2"/>
                  </a:lnTo>
                  <a:lnTo>
                    <a:pt x="8370" y="71"/>
                  </a:lnTo>
                  <a:lnTo>
                    <a:pt x="8439" y="71"/>
                  </a:lnTo>
                  <a:lnTo>
                    <a:pt x="8439" y="2"/>
                  </a:lnTo>
                  <a:close/>
                  <a:moveTo>
                    <a:pt x="8271" y="358"/>
                  </a:moveTo>
                  <a:cubicBezTo>
                    <a:pt x="8271" y="301"/>
                    <a:pt x="8235" y="272"/>
                    <a:pt x="8175" y="267"/>
                  </a:cubicBezTo>
                  <a:lnTo>
                    <a:pt x="8124" y="263"/>
                  </a:lnTo>
                  <a:cubicBezTo>
                    <a:pt x="8090" y="260"/>
                    <a:pt x="8080" y="245"/>
                    <a:pt x="8080" y="226"/>
                  </a:cubicBezTo>
                  <a:cubicBezTo>
                    <a:pt x="8080" y="202"/>
                    <a:pt x="8099" y="185"/>
                    <a:pt x="8138" y="185"/>
                  </a:cubicBezTo>
                  <a:cubicBezTo>
                    <a:pt x="8169" y="185"/>
                    <a:pt x="8197" y="191"/>
                    <a:pt x="8218" y="208"/>
                  </a:cubicBezTo>
                  <a:lnTo>
                    <a:pt x="8258" y="167"/>
                  </a:lnTo>
                  <a:cubicBezTo>
                    <a:pt x="8228" y="141"/>
                    <a:pt x="8187" y="131"/>
                    <a:pt x="8139" y="131"/>
                  </a:cubicBezTo>
                  <a:cubicBezTo>
                    <a:pt x="8072" y="131"/>
                    <a:pt x="8018" y="166"/>
                    <a:pt x="8018" y="229"/>
                  </a:cubicBezTo>
                  <a:cubicBezTo>
                    <a:pt x="8018" y="286"/>
                    <a:pt x="8053" y="313"/>
                    <a:pt x="8113" y="318"/>
                  </a:cubicBezTo>
                  <a:lnTo>
                    <a:pt x="8164" y="322"/>
                  </a:lnTo>
                  <a:cubicBezTo>
                    <a:pt x="8195" y="325"/>
                    <a:pt x="8207" y="339"/>
                    <a:pt x="8207" y="361"/>
                  </a:cubicBezTo>
                  <a:cubicBezTo>
                    <a:pt x="8207" y="391"/>
                    <a:pt x="8176" y="405"/>
                    <a:pt x="8137" y="405"/>
                  </a:cubicBezTo>
                  <a:cubicBezTo>
                    <a:pt x="8105" y="405"/>
                    <a:pt x="8070" y="398"/>
                    <a:pt x="8044" y="371"/>
                  </a:cubicBezTo>
                  <a:lnTo>
                    <a:pt x="8002" y="414"/>
                  </a:lnTo>
                  <a:cubicBezTo>
                    <a:pt x="8040" y="451"/>
                    <a:pt x="8084" y="460"/>
                    <a:pt x="8137" y="460"/>
                  </a:cubicBezTo>
                  <a:cubicBezTo>
                    <a:pt x="8214" y="460"/>
                    <a:pt x="8271" y="425"/>
                    <a:pt x="8271" y="358"/>
                  </a:cubicBezTo>
                  <a:close/>
                  <a:moveTo>
                    <a:pt x="7990" y="161"/>
                  </a:moveTo>
                  <a:cubicBezTo>
                    <a:pt x="7967" y="139"/>
                    <a:pt x="7944" y="131"/>
                    <a:pt x="7913" y="131"/>
                  </a:cubicBezTo>
                  <a:cubicBezTo>
                    <a:pt x="7877" y="131"/>
                    <a:pt x="7844" y="147"/>
                    <a:pt x="7827" y="169"/>
                  </a:cubicBezTo>
                  <a:lnTo>
                    <a:pt x="7827" y="134"/>
                  </a:lnTo>
                  <a:lnTo>
                    <a:pt x="7764" y="134"/>
                  </a:lnTo>
                  <a:lnTo>
                    <a:pt x="7764" y="456"/>
                  </a:lnTo>
                  <a:lnTo>
                    <a:pt x="7828" y="456"/>
                  </a:lnTo>
                  <a:lnTo>
                    <a:pt x="7828" y="261"/>
                  </a:lnTo>
                  <a:cubicBezTo>
                    <a:pt x="7828" y="216"/>
                    <a:pt x="7858" y="188"/>
                    <a:pt x="7892" y="188"/>
                  </a:cubicBezTo>
                  <a:cubicBezTo>
                    <a:pt x="7915" y="188"/>
                    <a:pt x="7926" y="195"/>
                    <a:pt x="7941" y="210"/>
                  </a:cubicBezTo>
                  <a:lnTo>
                    <a:pt x="7990" y="161"/>
                  </a:lnTo>
                  <a:close/>
                  <a:moveTo>
                    <a:pt x="7604" y="269"/>
                  </a:moveTo>
                  <a:lnTo>
                    <a:pt x="7459" y="269"/>
                  </a:lnTo>
                  <a:cubicBezTo>
                    <a:pt x="7460" y="249"/>
                    <a:pt x="7461" y="240"/>
                    <a:pt x="7468" y="225"/>
                  </a:cubicBezTo>
                  <a:cubicBezTo>
                    <a:pt x="7478" y="201"/>
                    <a:pt x="7501" y="185"/>
                    <a:pt x="7532" y="185"/>
                  </a:cubicBezTo>
                  <a:cubicBezTo>
                    <a:pt x="7562" y="185"/>
                    <a:pt x="7585" y="201"/>
                    <a:pt x="7595" y="225"/>
                  </a:cubicBezTo>
                  <a:cubicBezTo>
                    <a:pt x="7602" y="240"/>
                    <a:pt x="7604" y="249"/>
                    <a:pt x="7604" y="269"/>
                  </a:cubicBezTo>
                  <a:close/>
                  <a:moveTo>
                    <a:pt x="7668" y="314"/>
                  </a:moveTo>
                  <a:lnTo>
                    <a:pt x="7668" y="286"/>
                  </a:lnTo>
                  <a:cubicBezTo>
                    <a:pt x="7668" y="194"/>
                    <a:pt x="7618" y="131"/>
                    <a:pt x="7532" y="131"/>
                  </a:cubicBezTo>
                  <a:cubicBezTo>
                    <a:pt x="7449" y="131"/>
                    <a:pt x="7395" y="191"/>
                    <a:pt x="7395" y="295"/>
                  </a:cubicBezTo>
                  <a:cubicBezTo>
                    <a:pt x="7395" y="418"/>
                    <a:pt x="7459" y="460"/>
                    <a:pt x="7540" y="460"/>
                  </a:cubicBezTo>
                  <a:cubicBezTo>
                    <a:pt x="7597" y="460"/>
                    <a:pt x="7628" y="443"/>
                    <a:pt x="7661" y="410"/>
                  </a:cubicBezTo>
                  <a:lnTo>
                    <a:pt x="7619" y="371"/>
                  </a:lnTo>
                  <a:cubicBezTo>
                    <a:pt x="7597" y="394"/>
                    <a:pt x="7577" y="404"/>
                    <a:pt x="7541" y="404"/>
                  </a:cubicBezTo>
                  <a:cubicBezTo>
                    <a:pt x="7489" y="404"/>
                    <a:pt x="7459" y="369"/>
                    <a:pt x="7459" y="314"/>
                  </a:cubicBezTo>
                  <a:lnTo>
                    <a:pt x="7668" y="314"/>
                  </a:lnTo>
                  <a:close/>
                  <a:moveTo>
                    <a:pt x="7352" y="134"/>
                  </a:moveTo>
                  <a:lnTo>
                    <a:pt x="7284" y="134"/>
                  </a:lnTo>
                  <a:lnTo>
                    <a:pt x="7208" y="361"/>
                  </a:lnTo>
                  <a:lnTo>
                    <a:pt x="7132" y="134"/>
                  </a:lnTo>
                  <a:lnTo>
                    <a:pt x="7063" y="134"/>
                  </a:lnTo>
                  <a:lnTo>
                    <a:pt x="7181" y="456"/>
                  </a:lnTo>
                  <a:lnTo>
                    <a:pt x="7234" y="456"/>
                  </a:lnTo>
                  <a:lnTo>
                    <a:pt x="7352" y="134"/>
                  </a:lnTo>
                  <a:close/>
                  <a:moveTo>
                    <a:pt x="6997" y="134"/>
                  </a:moveTo>
                  <a:lnTo>
                    <a:pt x="6932" y="134"/>
                  </a:lnTo>
                  <a:lnTo>
                    <a:pt x="6932" y="456"/>
                  </a:lnTo>
                  <a:lnTo>
                    <a:pt x="6997" y="456"/>
                  </a:lnTo>
                  <a:lnTo>
                    <a:pt x="6997" y="134"/>
                  </a:lnTo>
                  <a:close/>
                  <a:moveTo>
                    <a:pt x="6999" y="2"/>
                  </a:moveTo>
                  <a:lnTo>
                    <a:pt x="6930" y="2"/>
                  </a:lnTo>
                  <a:lnTo>
                    <a:pt x="6930" y="71"/>
                  </a:lnTo>
                  <a:lnTo>
                    <a:pt x="6999" y="71"/>
                  </a:lnTo>
                  <a:lnTo>
                    <a:pt x="6999" y="2"/>
                  </a:lnTo>
                  <a:close/>
                  <a:moveTo>
                    <a:pt x="6823" y="456"/>
                  </a:moveTo>
                  <a:lnTo>
                    <a:pt x="6823" y="251"/>
                  </a:lnTo>
                  <a:cubicBezTo>
                    <a:pt x="6823" y="214"/>
                    <a:pt x="6816" y="184"/>
                    <a:pt x="6791" y="160"/>
                  </a:cubicBezTo>
                  <a:cubicBezTo>
                    <a:pt x="6772" y="141"/>
                    <a:pt x="6745" y="131"/>
                    <a:pt x="6711" y="131"/>
                  </a:cubicBezTo>
                  <a:cubicBezTo>
                    <a:pt x="6679" y="131"/>
                    <a:pt x="6648" y="143"/>
                    <a:pt x="6626" y="167"/>
                  </a:cubicBezTo>
                  <a:lnTo>
                    <a:pt x="6626" y="134"/>
                  </a:lnTo>
                  <a:lnTo>
                    <a:pt x="6562" y="134"/>
                  </a:lnTo>
                  <a:lnTo>
                    <a:pt x="6562" y="456"/>
                  </a:lnTo>
                  <a:lnTo>
                    <a:pt x="6627" y="456"/>
                  </a:lnTo>
                  <a:lnTo>
                    <a:pt x="6627" y="260"/>
                  </a:lnTo>
                  <a:cubicBezTo>
                    <a:pt x="6627" y="211"/>
                    <a:pt x="6657" y="188"/>
                    <a:pt x="6694" y="188"/>
                  </a:cubicBezTo>
                  <a:cubicBezTo>
                    <a:pt x="6730" y="188"/>
                    <a:pt x="6758" y="210"/>
                    <a:pt x="6758" y="260"/>
                  </a:cubicBezTo>
                  <a:lnTo>
                    <a:pt x="6758" y="456"/>
                  </a:lnTo>
                  <a:lnTo>
                    <a:pt x="6823" y="456"/>
                  </a:lnTo>
                  <a:close/>
                  <a:moveTo>
                    <a:pt x="6449" y="304"/>
                  </a:moveTo>
                  <a:lnTo>
                    <a:pt x="6449" y="4"/>
                  </a:lnTo>
                  <a:lnTo>
                    <a:pt x="6381" y="4"/>
                  </a:lnTo>
                  <a:lnTo>
                    <a:pt x="6381" y="301"/>
                  </a:lnTo>
                  <a:cubicBezTo>
                    <a:pt x="6381" y="361"/>
                    <a:pt x="6343" y="399"/>
                    <a:pt x="6287" y="399"/>
                  </a:cubicBezTo>
                  <a:cubicBezTo>
                    <a:pt x="6230" y="399"/>
                    <a:pt x="6193" y="361"/>
                    <a:pt x="6193" y="301"/>
                  </a:cubicBezTo>
                  <a:lnTo>
                    <a:pt x="6193" y="4"/>
                  </a:lnTo>
                  <a:lnTo>
                    <a:pt x="6125" y="4"/>
                  </a:lnTo>
                  <a:lnTo>
                    <a:pt x="6125" y="304"/>
                  </a:lnTo>
                  <a:cubicBezTo>
                    <a:pt x="6125" y="397"/>
                    <a:pt x="6195" y="460"/>
                    <a:pt x="6287" y="460"/>
                  </a:cubicBezTo>
                  <a:cubicBezTo>
                    <a:pt x="6379" y="460"/>
                    <a:pt x="6449" y="397"/>
                    <a:pt x="6449" y="304"/>
                  </a:cubicBezTo>
                  <a:close/>
                  <a:moveTo>
                    <a:pt x="6021" y="250"/>
                  </a:moveTo>
                  <a:lnTo>
                    <a:pt x="5835" y="250"/>
                  </a:lnTo>
                  <a:lnTo>
                    <a:pt x="5835" y="310"/>
                  </a:lnTo>
                  <a:lnTo>
                    <a:pt x="6021" y="310"/>
                  </a:lnTo>
                  <a:lnTo>
                    <a:pt x="6021" y="250"/>
                  </a:lnTo>
                  <a:close/>
                  <a:moveTo>
                    <a:pt x="5743" y="358"/>
                  </a:moveTo>
                  <a:cubicBezTo>
                    <a:pt x="5743" y="301"/>
                    <a:pt x="5707" y="272"/>
                    <a:pt x="5647" y="267"/>
                  </a:cubicBezTo>
                  <a:lnTo>
                    <a:pt x="5596" y="263"/>
                  </a:lnTo>
                  <a:cubicBezTo>
                    <a:pt x="5562" y="260"/>
                    <a:pt x="5552" y="245"/>
                    <a:pt x="5552" y="226"/>
                  </a:cubicBezTo>
                  <a:cubicBezTo>
                    <a:pt x="5552" y="202"/>
                    <a:pt x="5572" y="185"/>
                    <a:pt x="5610" y="185"/>
                  </a:cubicBezTo>
                  <a:cubicBezTo>
                    <a:pt x="5641" y="185"/>
                    <a:pt x="5669" y="191"/>
                    <a:pt x="5690" y="208"/>
                  </a:cubicBezTo>
                  <a:lnTo>
                    <a:pt x="5730" y="167"/>
                  </a:lnTo>
                  <a:cubicBezTo>
                    <a:pt x="5701" y="141"/>
                    <a:pt x="5659" y="131"/>
                    <a:pt x="5611" y="131"/>
                  </a:cubicBezTo>
                  <a:cubicBezTo>
                    <a:pt x="5544" y="131"/>
                    <a:pt x="5490" y="166"/>
                    <a:pt x="5490" y="229"/>
                  </a:cubicBezTo>
                  <a:cubicBezTo>
                    <a:pt x="5490" y="286"/>
                    <a:pt x="5525" y="313"/>
                    <a:pt x="5585" y="318"/>
                  </a:cubicBezTo>
                  <a:lnTo>
                    <a:pt x="5636" y="322"/>
                  </a:lnTo>
                  <a:cubicBezTo>
                    <a:pt x="5668" y="325"/>
                    <a:pt x="5680" y="339"/>
                    <a:pt x="5680" y="361"/>
                  </a:cubicBezTo>
                  <a:cubicBezTo>
                    <a:pt x="5680" y="391"/>
                    <a:pt x="5648" y="405"/>
                    <a:pt x="5609" y="405"/>
                  </a:cubicBezTo>
                  <a:cubicBezTo>
                    <a:pt x="5577" y="405"/>
                    <a:pt x="5542" y="398"/>
                    <a:pt x="5516" y="371"/>
                  </a:cubicBezTo>
                  <a:lnTo>
                    <a:pt x="5474" y="414"/>
                  </a:lnTo>
                  <a:cubicBezTo>
                    <a:pt x="5512" y="451"/>
                    <a:pt x="5556" y="460"/>
                    <a:pt x="5609" y="460"/>
                  </a:cubicBezTo>
                  <a:cubicBezTo>
                    <a:pt x="5686" y="460"/>
                    <a:pt x="5743" y="425"/>
                    <a:pt x="5743" y="358"/>
                  </a:cubicBezTo>
                  <a:close/>
                  <a:moveTo>
                    <a:pt x="5426" y="456"/>
                  </a:moveTo>
                  <a:lnTo>
                    <a:pt x="5426" y="401"/>
                  </a:lnTo>
                  <a:lnTo>
                    <a:pt x="5399" y="401"/>
                  </a:lnTo>
                  <a:cubicBezTo>
                    <a:pt x="5375" y="401"/>
                    <a:pt x="5363" y="387"/>
                    <a:pt x="5363" y="364"/>
                  </a:cubicBezTo>
                  <a:lnTo>
                    <a:pt x="5363" y="190"/>
                  </a:lnTo>
                  <a:lnTo>
                    <a:pt x="5426" y="190"/>
                  </a:lnTo>
                  <a:lnTo>
                    <a:pt x="5426" y="140"/>
                  </a:lnTo>
                  <a:lnTo>
                    <a:pt x="5363" y="140"/>
                  </a:lnTo>
                  <a:lnTo>
                    <a:pt x="5363" y="42"/>
                  </a:lnTo>
                  <a:lnTo>
                    <a:pt x="5299" y="42"/>
                  </a:lnTo>
                  <a:lnTo>
                    <a:pt x="5299" y="140"/>
                  </a:lnTo>
                  <a:lnTo>
                    <a:pt x="5262" y="140"/>
                  </a:lnTo>
                  <a:lnTo>
                    <a:pt x="5262" y="190"/>
                  </a:lnTo>
                  <a:lnTo>
                    <a:pt x="5299" y="190"/>
                  </a:lnTo>
                  <a:lnTo>
                    <a:pt x="5299" y="367"/>
                  </a:lnTo>
                  <a:cubicBezTo>
                    <a:pt x="5299" y="413"/>
                    <a:pt x="5327" y="456"/>
                    <a:pt x="5387" y="456"/>
                  </a:cubicBezTo>
                  <a:lnTo>
                    <a:pt x="5426" y="456"/>
                  </a:lnTo>
                  <a:close/>
                  <a:moveTo>
                    <a:pt x="5182" y="456"/>
                  </a:moveTo>
                  <a:lnTo>
                    <a:pt x="5182" y="249"/>
                  </a:lnTo>
                  <a:cubicBezTo>
                    <a:pt x="5182" y="179"/>
                    <a:pt x="5142" y="131"/>
                    <a:pt x="5070" y="131"/>
                  </a:cubicBezTo>
                  <a:cubicBezTo>
                    <a:pt x="5038" y="131"/>
                    <a:pt x="5009" y="143"/>
                    <a:pt x="4987" y="167"/>
                  </a:cubicBezTo>
                  <a:lnTo>
                    <a:pt x="4987" y="4"/>
                  </a:lnTo>
                  <a:lnTo>
                    <a:pt x="4922" y="4"/>
                  </a:lnTo>
                  <a:lnTo>
                    <a:pt x="4922" y="456"/>
                  </a:lnTo>
                  <a:lnTo>
                    <a:pt x="4987" y="456"/>
                  </a:lnTo>
                  <a:lnTo>
                    <a:pt x="4987" y="259"/>
                  </a:lnTo>
                  <a:cubicBezTo>
                    <a:pt x="4987" y="211"/>
                    <a:pt x="5016" y="188"/>
                    <a:pt x="5052" y="188"/>
                  </a:cubicBezTo>
                  <a:cubicBezTo>
                    <a:pt x="5088" y="188"/>
                    <a:pt x="5117" y="210"/>
                    <a:pt x="5117" y="259"/>
                  </a:cubicBezTo>
                  <a:lnTo>
                    <a:pt x="5117" y="456"/>
                  </a:lnTo>
                  <a:lnTo>
                    <a:pt x="5182" y="456"/>
                  </a:lnTo>
                  <a:close/>
                  <a:moveTo>
                    <a:pt x="4838" y="414"/>
                  </a:moveTo>
                  <a:lnTo>
                    <a:pt x="4793" y="372"/>
                  </a:lnTo>
                  <a:cubicBezTo>
                    <a:pt x="4773" y="394"/>
                    <a:pt x="4757" y="402"/>
                    <a:pt x="4731" y="402"/>
                  </a:cubicBezTo>
                  <a:cubicBezTo>
                    <a:pt x="4707" y="402"/>
                    <a:pt x="4686" y="392"/>
                    <a:pt x="4672" y="374"/>
                  </a:cubicBezTo>
                  <a:cubicBezTo>
                    <a:pt x="4658" y="356"/>
                    <a:pt x="4653" y="333"/>
                    <a:pt x="4653" y="295"/>
                  </a:cubicBezTo>
                  <a:cubicBezTo>
                    <a:pt x="4653" y="258"/>
                    <a:pt x="4658" y="235"/>
                    <a:pt x="4672" y="217"/>
                  </a:cubicBezTo>
                  <a:cubicBezTo>
                    <a:pt x="4686" y="199"/>
                    <a:pt x="4707" y="188"/>
                    <a:pt x="4731" y="188"/>
                  </a:cubicBezTo>
                  <a:cubicBezTo>
                    <a:pt x="4757" y="188"/>
                    <a:pt x="4773" y="197"/>
                    <a:pt x="4793" y="219"/>
                  </a:cubicBezTo>
                  <a:lnTo>
                    <a:pt x="4838" y="176"/>
                  </a:lnTo>
                  <a:cubicBezTo>
                    <a:pt x="4807" y="143"/>
                    <a:pt x="4776" y="131"/>
                    <a:pt x="4731" y="131"/>
                  </a:cubicBezTo>
                  <a:cubicBezTo>
                    <a:pt x="4659" y="131"/>
                    <a:pt x="4588" y="174"/>
                    <a:pt x="4588" y="295"/>
                  </a:cubicBezTo>
                  <a:cubicBezTo>
                    <a:pt x="4588" y="416"/>
                    <a:pt x="4659" y="460"/>
                    <a:pt x="4731" y="460"/>
                  </a:cubicBezTo>
                  <a:cubicBezTo>
                    <a:pt x="4776" y="460"/>
                    <a:pt x="4807" y="447"/>
                    <a:pt x="4838" y="414"/>
                  </a:cubicBezTo>
                  <a:close/>
                  <a:moveTo>
                    <a:pt x="4445" y="269"/>
                  </a:moveTo>
                  <a:lnTo>
                    <a:pt x="4300" y="269"/>
                  </a:lnTo>
                  <a:cubicBezTo>
                    <a:pt x="4301" y="249"/>
                    <a:pt x="4302" y="240"/>
                    <a:pt x="4309" y="225"/>
                  </a:cubicBezTo>
                  <a:cubicBezTo>
                    <a:pt x="4319" y="201"/>
                    <a:pt x="4342" y="185"/>
                    <a:pt x="4373" y="185"/>
                  </a:cubicBezTo>
                  <a:cubicBezTo>
                    <a:pt x="4403" y="185"/>
                    <a:pt x="4426" y="201"/>
                    <a:pt x="4436" y="225"/>
                  </a:cubicBezTo>
                  <a:cubicBezTo>
                    <a:pt x="4443" y="240"/>
                    <a:pt x="4444" y="249"/>
                    <a:pt x="4445" y="269"/>
                  </a:cubicBezTo>
                  <a:close/>
                  <a:moveTo>
                    <a:pt x="4509" y="314"/>
                  </a:moveTo>
                  <a:lnTo>
                    <a:pt x="4509" y="286"/>
                  </a:lnTo>
                  <a:cubicBezTo>
                    <a:pt x="4509" y="194"/>
                    <a:pt x="4459" y="131"/>
                    <a:pt x="4373" y="131"/>
                  </a:cubicBezTo>
                  <a:cubicBezTo>
                    <a:pt x="4290" y="131"/>
                    <a:pt x="4236" y="191"/>
                    <a:pt x="4236" y="295"/>
                  </a:cubicBezTo>
                  <a:cubicBezTo>
                    <a:pt x="4236" y="418"/>
                    <a:pt x="4300" y="460"/>
                    <a:pt x="4381" y="460"/>
                  </a:cubicBezTo>
                  <a:cubicBezTo>
                    <a:pt x="4437" y="460"/>
                    <a:pt x="4469" y="443"/>
                    <a:pt x="4502" y="410"/>
                  </a:cubicBezTo>
                  <a:lnTo>
                    <a:pt x="4460" y="371"/>
                  </a:lnTo>
                  <a:cubicBezTo>
                    <a:pt x="4437" y="394"/>
                    <a:pt x="4418" y="404"/>
                    <a:pt x="4382" y="404"/>
                  </a:cubicBezTo>
                  <a:cubicBezTo>
                    <a:pt x="4330" y="404"/>
                    <a:pt x="4300" y="369"/>
                    <a:pt x="4300" y="314"/>
                  </a:cubicBezTo>
                  <a:lnTo>
                    <a:pt x="4509" y="314"/>
                  </a:lnTo>
                  <a:close/>
                  <a:moveTo>
                    <a:pt x="4211" y="161"/>
                  </a:moveTo>
                  <a:cubicBezTo>
                    <a:pt x="4189" y="139"/>
                    <a:pt x="4165" y="131"/>
                    <a:pt x="4134" y="131"/>
                  </a:cubicBezTo>
                  <a:cubicBezTo>
                    <a:pt x="4098" y="131"/>
                    <a:pt x="4065" y="147"/>
                    <a:pt x="4048" y="169"/>
                  </a:cubicBezTo>
                  <a:lnTo>
                    <a:pt x="4048" y="134"/>
                  </a:lnTo>
                  <a:lnTo>
                    <a:pt x="3985" y="134"/>
                  </a:lnTo>
                  <a:lnTo>
                    <a:pt x="3985" y="456"/>
                  </a:lnTo>
                  <a:lnTo>
                    <a:pt x="4050" y="456"/>
                  </a:lnTo>
                  <a:lnTo>
                    <a:pt x="4050" y="261"/>
                  </a:lnTo>
                  <a:cubicBezTo>
                    <a:pt x="4050" y="216"/>
                    <a:pt x="4079" y="188"/>
                    <a:pt x="4114" y="188"/>
                  </a:cubicBezTo>
                  <a:cubicBezTo>
                    <a:pt x="4136" y="188"/>
                    <a:pt x="4147" y="195"/>
                    <a:pt x="4162" y="210"/>
                  </a:cubicBezTo>
                  <a:lnTo>
                    <a:pt x="4211" y="161"/>
                  </a:lnTo>
                  <a:close/>
                  <a:moveTo>
                    <a:pt x="3823" y="295"/>
                  </a:moveTo>
                  <a:cubicBezTo>
                    <a:pt x="3823" y="352"/>
                    <a:pt x="3815" y="402"/>
                    <a:pt x="3756" y="402"/>
                  </a:cubicBezTo>
                  <a:cubicBezTo>
                    <a:pt x="3698" y="402"/>
                    <a:pt x="3689" y="352"/>
                    <a:pt x="3689" y="295"/>
                  </a:cubicBezTo>
                  <a:cubicBezTo>
                    <a:pt x="3689" y="238"/>
                    <a:pt x="3698" y="188"/>
                    <a:pt x="3756" y="188"/>
                  </a:cubicBezTo>
                  <a:cubicBezTo>
                    <a:pt x="3815" y="188"/>
                    <a:pt x="3823" y="238"/>
                    <a:pt x="3823" y="295"/>
                  </a:cubicBezTo>
                  <a:close/>
                  <a:moveTo>
                    <a:pt x="3888" y="295"/>
                  </a:moveTo>
                  <a:cubicBezTo>
                    <a:pt x="3888" y="246"/>
                    <a:pt x="3884" y="192"/>
                    <a:pt x="3852" y="159"/>
                  </a:cubicBezTo>
                  <a:cubicBezTo>
                    <a:pt x="3834" y="141"/>
                    <a:pt x="3806" y="131"/>
                    <a:pt x="3773" y="131"/>
                  </a:cubicBezTo>
                  <a:cubicBezTo>
                    <a:pt x="3739" y="131"/>
                    <a:pt x="3712" y="139"/>
                    <a:pt x="3689" y="167"/>
                  </a:cubicBezTo>
                  <a:lnTo>
                    <a:pt x="3689" y="4"/>
                  </a:lnTo>
                  <a:lnTo>
                    <a:pt x="3624" y="4"/>
                  </a:lnTo>
                  <a:lnTo>
                    <a:pt x="3624" y="456"/>
                  </a:lnTo>
                  <a:lnTo>
                    <a:pt x="3688" y="456"/>
                  </a:lnTo>
                  <a:lnTo>
                    <a:pt x="3688" y="422"/>
                  </a:lnTo>
                  <a:cubicBezTo>
                    <a:pt x="3712" y="451"/>
                    <a:pt x="3738" y="460"/>
                    <a:pt x="3773" y="460"/>
                  </a:cubicBezTo>
                  <a:cubicBezTo>
                    <a:pt x="3805" y="460"/>
                    <a:pt x="3834" y="449"/>
                    <a:pt x="3852" y="432"/>
                  </a:cubicBezTo>
                  <a:cubicBezTo>
                    <a:pt x="3884" y="399"/>
                    <a:pt x="3888" y="344"/>
                    <a:pt x="3888" y="295"/>
                  </a:cubicBezTo>
                  <a:close/>
                  <a:moveTo>
                    <a:pt x="3544" y="456"/>
                  </a:moveTo>
                  <a:lnTo>
                    <a:pt x="3544" y="401"/>
                  </a:lnTo>
                  <a:lnTo>
                    <a:pt x="3515" y="401"/>
                  </a:lnTo>
                  <a:cubicBezTo>
                    <a:pt x="3489" y="401"/>
                    <a:pt x="3480" y="388"/>
                    <a:pt x="3480" y="364"/>
                  </a:cubicBezTo>
                  <a:lnTo>
                    <a:pt x="3480" y="4"/>
                  </a:lnTo>
                  <a:lnTo>
                    <a:pt x="3415" y="4"/>
                  </a:lnTo>
                  <a:lnTo>
                    <a:pt x="3415" y="367"/>
                  </a:lnTo>
                  <a:cubicBezTo>
                    <a:pt x="3415" y="415"/>
                    <a:pt x="3442" y="456"/>
                    <a:pt x="3504" y="456"/>
                  </a:cubicBezTo>
                  <a:lnTo>
                    <a:pt x="3544" y="456"/>
                  </a:lnTo>
                  <a:close/>
                  <a:moveTo>
                    <a:pt x="3215" y="307"/>
                  </a:moveTo>
                  <a:lnTo>
                    <a:pt x="3076" y="307"/>
                  </a:lnTo>
                  <a:lnTo>
                    <a:pt x="3147" y="107"/>
                  </a:lnTo>
                  <a:lnTo>
                    <a:pt x="3215" y="307"/>
                  </a:lnTo>
                  <a:close/>
                  <a:moveTo>
                    <a:pt x="3339" y="456"/>
                  </a:moveTo>
                  <a:lnTo>
                    <a:pt x="3173" y="4"/>
                  </a:lnTo>
                  <a:lnTo>
                    <a:pt x="3118" y="4"/>
                  </a:lnTo>
                  <a:lnTo>
                    <a:pt x="2952" y="456"/>
                  </a:lnTo>
                  <a:lnTo>
                    <a:pt x="3025" y="456"/>
                  </a:lnTo>
                  <a:lnTo>
                    <a:pt x="3056" y="366"/>
                  </a:lnTo>
                  <a:lnTo>
                    <a:pt x="3234" y="366"/>
                  </a:lnTo>
                  <a:lnTo>
                    <a:pt x="3265" y="456"/>
                  </a:lnTo>
                  <a:lnTo>
                    <a:pt x="3339" y="456"/>
                  </a:lnTo>
                  <a:close/>
                  <a:moveTo>
                    <a:pt x="2895" y="250"/>
                  </a:moveTo>
                  <a:lnTo>
                    <a:pt x="2709" y="250"/>
                  </a:lnTo>
                  <a:lnTo>
                    <a:pt x="2709" y="310"/>
                  </a:lnTo>
                  <a:lnTo>
                    <a:pt x="2895" y="310"/>
                  </a:lnTo>
                  <a:lnTo>
                    <a:pt x="2895" y="250"/>
                  </a:lnTo>
                  <a:close/>
                  <a:moveTo>
                    <a:pt x="2609" y="456"/>
                  </a:moveTo>
                  <a:lnTo>
                    <a:pt x="2609" y="251"/>
                  </a:lnTo>
                  <a:cubicBezTo>
                    <a:pt x="2609" y="214"/>
                    <a:pt x="2601" y="184"/>
                    <a:pt x="2576" y="160"/>
                  </a:cubicBezTo>
                  <a:cubicBezTo>
                    <a:pt x="2557" y="141"/>
                    <a:pt x="2530" y="131"/>
                    <a:pt x="2497" y="131"/>
                  </a:cubicBezTo>
                  <a:cubicBezTo>
                    <a:pt x="2465" y="131"/>
                    <a:pt x="2434" y="143"/>
                    <a:pt x="2411" y="167"/>
                  </a:cubicBezTo>
                  <a:lnTo>
                    <a:pt x="2411" y="134"/>
                  </a:lnTo>
                  <a:lnTo>
                    <a:pt x="2348" y="134"/>
                  </a:lnTo>
                  <a:lnTo>
                    <a:pt x="2348" y="456"/>
                  </a:lnTo>
                  <a:lnTo>
                    <a:pt x="2413" y="456"/>
                  </a:lnTo>
                  <a:lnTo>
                    <a:pt x="2413" y="260"/>
                  </a:lnTo>
                  <a:cubicBezTo>
                    <a:pt x="2413" y="211"/>
                    <a:pt x="2443" y="188"/>
                    <a:pt x="2479" y="188"/>
                  </a:cubicBezTo>
                  <a:cubicBezTo>
                    <a:pt x="2516" y="188"/>
                    <a:pt x="2544" y="210"/>
                    <a:pt x="2544" y="260"/>
                  </a:cubicBezTo>
                  <a:lnTo>
                    <a:pt x="2544" y="456"/>
                  </a:lnTo>
                  <a:lnTo>
                    <a:pt x="2609" y="456"/>
                  </a:lnTo>
                  <a:close/>
                  <a:moveTo>
                    <a:pt x="2187" y="340"/>
                  </a:moveTo>
                  <a:cubicBezTo>
                    <a:pt x="2187" y="363"/>
                    <a:pt x="2182" y="378"/>
                    <a:pt x="2173" y="388"/>
                  </a:cubicBezTo>
                  <a:cubicBezTo>
                    <a:pt x="2156" y="404"/>
                    <a:pt x="2137" y="406"/>
                    <a:pt x="2112" y="406"/>
                  </a:cubicBezTo>
                  <a:cubicBezTo>
                    <a:pt x="2072" y="406"/>
                    <a:pt x="2053" y="390"/>
                    <a:pt x="2053" y="361"/>
                  </a:cubicBezTo>
                  <a:cubicBezTo>
                    <a:pt x="2053" y="331"/>
                    <a:pt x="2073" y="314"/>
                    <a:pt x="2111" y="314"/>
                  </a:cubicBezTo>
                  <a:lnTo>
                    <a:pt x="2187" y="314"/>
                  </a:lnTo>
                  <a:lnTo>
                    <a:pt x="2187" y="340"/>
                  </a:lnTo>
                  <a:close/>
                  <a:moveTo>
                    <a:pt x="2251" y="456"/>
                  </a:moveTo>
                  <a:lnTo>
                    <a:pt x="2251" y="241"/>
                  </a:lnTo>
                  <a:cubicBezTo>
                    <a:pt x="2251" y="168"/>
                    <a:pt x="2207" y="131"/>
                    <a:pt x="2119" y="131"/>
                  </a:cubicBezTo>
                  <a:cubicBezTo>
                    <a:pt x="2065" y="131"/>
                    <a:pt x="2034" y="141"/>
                    <a:pt x="2003" y="177"/>
                  </a:cubicBezTo>
                  <a:lnTo>
                    <a:pt x="2046" y="217"/>
                  </a:lnTo>
                  <a:cubicBezTo>
                    <a:pt x="2063" y="194"/>
                    <a:pt x="2081" y="186"/>
                    <a:pt x="2116" y="186"/>
                  </a:cubicBezTo>
                  <a:cubicBezTo>
                    <a:pt x="2166" y="186"/>
                    <a:pt x="2187" y="205"/>
                    <a:pt x="2187" y="246"/>
                  </a:cubicBezTo>
                  <a:lnTo>
                    <a:pt x="2187" y="269"/>
                  </a:lnTo>
                  <a:lnTo>
                    <a:pt x="2102" y="269"/>
                  </a:lnTo>
                  <a:cubicBezTo>
                    <a:pt x="2028" y="269"/>
                    <a:pt x="1990" y="308"/>
                    <a:pt x="1990" y="362"/>
                  </a:cubicBezTo>
                  <a:cubicBezTo>
                    <a:pt x="1990" y="389"/>
                    <a:pt x="1999" y="414"/>
                    <a:pt x="2016" y="431"/>
                  </a:cubicBezTo>
                  <a:cubicBezTo>
                    <a:pt x="2035" y="451"/>
                    <a:pt x="2062" y="460"/>
                    <a:pt x="2102" y="460"/>
                  </a:cubicBezTo>
                  <a:cubicBezTo>
                    <a:pt x="2142" y="460"/>
                    <a:pt x="2164" y="451"/>
                    <a:pt x="2188" y="427"/>
                  </a:cubicBezTo>
                  <a:lnTo>
                    <a:pt x="2188" y="456"/>
                  </a:lnTo>
                  <a:lnTo>
                    <a:pt x="2251" y="456"/>
                  </a:lnTo>
                  <a:close/>
                  <a:moveTo>
                    <a:pt x="1902" y="134"/>
                  </a:moveTo>
                  <a:lnTo>
                    <a:pt x="1837" y="134"/>
                  </a:lnTo>
                  <a:lnTo>
                    <a:pt x="1837" y="456"/>
                  </a:lnTo>
                  <a:lnTo>
                    <a:pt x="1902" y="456"/>
                  </a:lnTo>
                  <a:lnTo>
                    <a:pt x="1902" y="134"/>
                  </a:lnTo>
                  <a:close/>
                  <a:moveTo>
                    <a:pt x="1904" y="2"/>
                  </a:moveTo>
                  <a:lnTo>
                    <a:pt x="1836" y="2"/>
                  </a:lnTo>
                  <a:lnTo>
                    <a:pt x="1836" y="71"/>
                  </a:lnTo>
                  <a:lnTo>
                    <a:pt x="1904" y="71"/>
                  </a:lnTo>
                  <a:lnTo>
                    <a:pt x="1904" y="2"/>
                  </a:lnTo>
                  <a:close/>
                  <a:moveTo>
                    <a:pt x="1733" y="456"/>
                  </a:moveTo>
                  <a:lnTo>
                    <a:pt x="1733" y="401"/>
                  </a:lnTo>
                  <a:lnTo>
                    <a:pt x="1706" y="401"/>
                  </a:lnTo>
                  <a:cubicBezTo>
                    <a:pt x="1682" y="401"/>
                    <a:pt x="1670" y="387"/>
                    <a:pt x="1670" y="364"/>
                  </a:cubicBezTo>
                  <a:lnTo>
                    <a:pt x="1670" y="190"/>
                  </a:lnTo>
                  <a:lnTo>
                    <a:pt x="1733" y="190"/>
                  </a:lnTo>
                  <a:lnTo>
                    <a:pt x="1733" y="140"/>
                  </a:lnTo>
                  <a:lnTo>
                    <a:pt x="1670" y="140"/>
                  </a:lnTo>
                  <a:lnTo>
                    <a:pt x="1670" y="42"/>
                  </a:lnTo>
                  <a:lnTo>
                    <a:pt x="1606" y="42"/>
                  </a:lnTo>
                  <a:lnTo>
                    <a:pt x="1606" y="140"/>
                  </a:lnTo>
                  <a:lnTo>
                    <a:pt x="1569" y="140"/>
                  </a:lnTo>
                  <a:lnTo>
                    <a:pt x="1569" y="190"/>
                  </a:lnTo>
                  <a:lnTo>
                    <a:pt x="1606" y="190"/>
                  </a:lnTo>
                  <a:lnTo>
                    <a:pt x="1606" y="367"/>
                  </a:lnTo>
                  <a:cubicBezTo>
                    <a:pt x="1606" y="413"/>
                    <a:pt x="1634" y="456"/>
                    <a:pt x="1694" y="456"/>
                  </a:cubicBezTo>
                  <a:lnTo>
                    <a:pt x="1733" y="456"/>
                  </a:lnTo>
                  <a:close/>
                  <a:moveTo>
                    <a:pt x="1503" y="358"/>
                  </a:moveTo>
                  <a:cubicBezTo>
                    <a:pt x="1503" y="301"/>
                    <a:pt x="1468" y="272"/>
                    <a:pt x="1408" y="267"/>
                  </a:cubicBezTo>
                  <a:lnTo>
                    <a:pt x="1357" y="263"/>
                  </a:lnTo>
                  <a:cubicBezTo>
                    <a:pt x="1322" y="260"/>
                    <a:pt x="1312" y="245"/>
                    <a:pt x="1312" y="226"/>
                  </a:cubicBezTo>
                  <a:cubicBezTo>
                    <a:pt x="1312" y="202"/>
                    <a:pt x="1332" y="185"/>
                    <a:pt x="1371" y="185"/>
                  </a:cubicBezTo>
                  <a:cubicBezTo>
                    <a:pt x="1401" y="185"/>
                    <a:pt x="1430" y="191"/>
                    <a:pt x="1450" y="208"/>
                  </a:cubicBezTo>
                  <a:lnTo>
                    <a:pt x="1491" y="167"/>
                  </a:lnTo>
                  <a:cubicBezTo>
                    <a:pt x="1461" y="141"/>
                    <a:pt x="1420" y="131"/>
                    <a:pt x="1371" y="131"/>
                  </a:cubicBezTo>
                  <a:cubicBezTo>
                    <a:pt x="1304" y="131"/>
                    <a:pt x="1250" y="166"/>
                    <a:pt x="1250" y="229"/>
                  </a:cubicBezTo>
                  <a:cubicBezTo>
                    <a:pt x="1250" y="286"/>
                    <a:pt x="1285" y="313"/>
                    <a:pt x="1345" y="318"/>
                  </a:cubicBezTo>
                  <a:lnTo>
                    <a:pt x="1397" y="322"/>
                  </a:lnTo>
                  <a:cubicBezTo>
                    <a:pt x="1428" y="325"/>
                    <a:pt x="1440" y="339"/>
                    <a:pt x="1440" y="361"/>
                  </a:cubicBezTo>
                  <a:cubicBezTo>
                    <a:pt x="1440" y="391"/>
                    <a:pt x="1409" y="405"/>
                    <a:pt x="1369" y="405"/>
                  </a:cubicBezTo>
                  <a:cubicBezTo>
                    <a:pt x="1338" y="405"/>
                    <a:pt x="1303" y="398"/>
                    <a:pt x="1277" y="371"/>
                  </a:cubicBezTo>
                  <a:lnTo>
                    <a:pt x="1234" y="414"/>
                  </a:lnTo>
                  <a:cubicBezTo>
                    <a:pt x="1272" y="451"/>
                    <a:pt x="1317" y="460"/>
                    <a:pt x="1369" y="460"/>
                  </a:cubicBezTo>
                  <a:cubicBezTo>
                    <a:pt x="1446" y="460"/>
                    <a:pt x="1503" y="425"/>
                    <a:pt x="1503" y="358"/>
                  </a:cubicBezTo>
                  <a:close/>
                  <a:moveTo>
                    <a:pt x="1153" y="134"/>
                  </a:moveTo>
                  <a:lnTo>
                    <a:pt x="1088" y="134"/>
                  </a:lnTo>
                  <a:lnTo>
                    <a:pt x="1088" y="456"/>
                  </a:lnTo>
                  <a:lnTo>
                    <a:pt x="1153" y="456"/>
                  </a:lnTo>
                  <a:lnTo>
                    <a:pt x="1153" y="134"/>
                  </a:lnTo>
                  <a:close/>
                  <a:moveTo>
                    <a:pt x="1155" y="2"/>
                  </a:moveTo>
                  <a:lnTo>
                    <a:pt x="1086" y="2"/>
                  </a:lnTo>
                  <a:lnTo>
                    <a:pt x="1086" y="71"/>
                  </a:lnTo>
                  <a:lnTo>
                    <a:pt x="1155" y="71"/>
                  </a:lnTo>
                  <a:lnTo>
                    <a:pt x="1155" y="2"/>
                  </a:lnTo>
                  <a:close/>
                  <a:moveTo>
                    <a:pt x="1026" y="161"/>
                  </a:moveTo>
                  <a:cubicBezTo>
                    <a:pt x="1004" y="139"/>
                    <a:pt x="980" y="131"/>
                    <a:pt x="949" y="131"/>
                  </a:cubicBezTo>
                  <a:cubicBezTo>
                    <a:pt x="913" y="131"/>
                    <a:pt x="880" y="147"/>
                    <a:pt x="863" y="169"/>
                  </a:cubicBezTo>
                  <a:lnTo>
                    <a:pt x="863" y="134"/>
                  </a:lnTo>
                  <a:lnTo>
                    <a:pt x="800" y="134"/>
                  </a:lnTo>
                  <a:lnTo>
                    <a:pt x="800" y="456"/>
                  </a:lnTo>
                  <a:lnTo>
                    <a:pt x="865" y="456"/>
                  </a:lnTo>
                  <a:lnTo>
                    <a:pt x="865" y="261"/>
                  </a:lnTo>
                  <a:cubicBezTo>
                    <a:pt x="865" y="216"/>
                    <a:pt x="894" y="188"/>
                    <a:pt x="929" y="188"/>
                  </a:cubicBezTo>
                  <a:cubicBezTo>
                    <a:pt x="951" y="188"/>
                    <a:pt x="962" y="195"/>
                    <a:pt x="977" y="210"/>
                  </a:cubicBezTo>
                  <a:lnTo>
                    <a:pt x="1026" y="161"/>
                  </a:lnTo>
                  <a:close/>
                  <a:moveTo>
                    <a:pt x="691" y="456"/>
                  </a:moveTo>
                  <a:lnTo>
                    <a:pt x="691" y="249"/>
                  </a:lnTo>
                  <a:cubicBezTo>
                    <a:pt x="691" y="179"/>
                    <a:pt x="651" y="131"/>
                    <a:pt x="579" y="131"/>
                  </a:cubicBezTo>
                  <a:cubicBezTo>
                    <a:pt x="547" y="131"/>
                    <a:pt x="518" y="143"/>
                    <a:pt x="496" y="167"/>
                  </a:cubicBezTo>
                  <a:lnTo>
                    <a:pt x="496" y="4"/>
                  </a:lnTo>
                  <a:lnTo>
                    <a:pt x="431" y="4"/>
                  </a:lnTo>
                  <a:lnTo>
                    <a:pt x="431" y="456"/>
                  </a:lnTo>
                  <a:lnTo>
                    <a:pt x="496" y="456"/>
                  </a:lnTo>
                  <a:lnTo>
                    <a:pt x="496" y="259"/>
                  </a:lnTo>
                  <a:cubicBezTo>
                    <a:pt x="496" y="211"/>
                    <a:pt x="525" y="188"/>
                    <a:pt x="561" y="188"/>
                  </a:cubicBezTo>
                  <a:cubicBezTo>
                    <a:pt x="597" y="188"/>
                    <a:pt x="626" y="210"/>
                    <a:pt x="626" y="259"/>
                  </a:cubicBezTo>
                  <a:lnTo>
                    <a:pt x="626" y="456"/>
                  </a:lnTo>
                  <a:lnTo>
                    <a:pt x="691" y="456"/>
                  </a:lnTo>
                  <a:close/>
                  <a:moveTo>
                    <a:pt x="325" y="321"/>
                  </a:moveTo>
                  <a:lnTo>
                    <a:pt x="256" y="321"/>
                  </a:lnTo>
                  <a:cubicBezTo>
                    <a:pt x="245" y="367"/>
                    <a:pt x="214" y="399"/>
                    <a:pt x="164" y="399"/>
                  </a:cubicBezTo>
                  <a:cubicBezTo>
                    <a:pt x="137" y="399"/>
                    <a:pt x="113" y="388"/>
                    <a:pt x="97" y="371"/>
                  </a:cubicBezTo>
                  <a:cubicBezTo>
                    <a:pt x="75" y="347"/>
                    <a:pt x="70" y="321"/>
                    <a:pt x="70" y="230"/>
                  </a:cubicBezTo>
                  <a:cubicBezTo>
                    <a:pt x="70" y="139"/>
                    <a:pt x="75" y="113"/>
                    <a:pt x="97" y="89"/>
                  </a:cubicBezTo>
                  <a:cubicBezTo>
                    <a:pt x="113" y="72"/>
                    <a:pt x="137" y="62"/>
                    <a:pt x="164" y="62"/>
                  </a:cubicBezTo>
                  <a:cubicBezTo>
                    <a:pt x="214" y="62"/>
                    <a:pt x="244" y="94"/>
                    <a:pt x="255" y="139"/>
                  </a:cubicBezTo>
                  <a:lnTo>
                    <a:pt x="325" y="139"/>
                  </a:lnTo>
                  <a:cubicBezTo>
                    <a:pt x="309" y="49"/>
                    <a:pt x="247" y="0"/>
                    <a:pt x="164" y="0"/>
                  </a:cubicBezTo>
                  <a:cubicBezTo>
                    <a:pt x="117" y="0"/>
                    <a:pt x="76" y="18"/>
                    <a:pt x="45" y="49"/>
                  </a:cubicBezTo>
                  <a:cubicBezTo>
                    <a:pt x="0" y="93"/>
                    <a:pt x="1" y="143"/>
                    <a:pt x="1" y="230"/>
                  </a:cubicBezTo>
                  <a:cubicBezTo>
                    <a:pt x="1" y="317"/>
                    <a:pt x="0" y="367"/>
                    <a:pt x="45" y="412"/>
                  </a:cubicBezTo>
                  <a:cubicBezTo>
                    <a:pt x="76" y="443"/>
                    <a:pt x="117" y="460"/>
                    <a:pt x="164" y="460"/>
                  </a:cubicBezTo>
                  <a:cubicBezTo>
                    <a:pt x="245" y="460"/>
                    <a:pt x="310" y="411"/>
                    <a:pt x="325" y="3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037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143743"/>
            <a:ext cx="5616773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Sie</a:t>
            </a:r>
            <a:r>
              <a:rPr lang="en-GB" dirty="0"/>
              <a:t>, um das Format des </a:t>
            </a:r>
            <a:r>
              <a:rPr lang="en-GB" dirty="0" err="1"/>
              <a:t>Titeltextes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516063"/>
            <a:ext cx="7773988" cy="427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Sie</a:t>
            </a:r>
            <a:r>
              <a:rPr lang="en-GB" dirty="0"/>
              <a:t>, um die </a:t>
            </a:r>
            <a:r>
              <a:rPr lang="en-GB" dirty="0" err="1"/>
              <a:t>Formate</a:t>
            </a:r>
            <a:r>
              <a:rPr lang="en-GB" dirty="0"/>
              <a:t> des </a:t>
            </a:r>
            <a:r>
              <a:rPr lang="en-GB" dirty="0" err="1"/>
              <a:t>Gliederungstextes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Sechste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Siebente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Achte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Neunte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6192838" y="6005513"/>
            <a:ext cx="2016125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1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900225" y="33487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72BCF1ED-2BAE-6049-A6A9-E6D0D8A3F2D4}" type="slidenum">
              <a:rPr lang="de-DE" smtClean="0">
                <a:solidFill>
                  <a:schemeClr val="tx1"/>
                </a:solidFill>
                <a:latin typeface="D-DIN"/>
                <a:cs typeface="D-DIN"/>
              </a:rPr>
              <a:t>‹Nr.›</a:t>
            </a:fld>
            <a:endParaRPr lang="de-DE" dirty="0">
              <a:solidFill>
                <a:schemeClr val="tx1"/>
              </a:solidFill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32728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 b="1">
          <a:solidFill>
            <a:srgbClr val="FFFFFF"/>
          </a:solidFill>
          <a:latin typeface="D-DIN"/>
          <a:ea typeface="+mj-ea"/>
          <a:cs typeface="D-DIN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5pPr>
      <a:lvl6pPr marL="25146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6pPr>
      <a:lvl7pPr marL="29718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7pPr>
      <a:lvl8pPr marL="34290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8pPr>
      <a:lvl9pPr marL="38862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9pPr>
    </p:titleStyle>
    <p:bodyStyle>
      <a:lvl1pPr marL="342900" indent="-342900" algn="l" defTabSz="449263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D-DIN"/>
          <a:ea typeface="+mn-ea"/>
          <a:cs typeface="D-DIN"/>
        </a:defRPr>
      </a:lvl1pPr>
      <a:lvl2pPr marL="742950" indent="-285750" algn="l" defTabSz="449263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2pPr>
      <a:lvl3pPr marL="1143000" indent="-228600" algn="l" defTabSz="449263" rtl="0" eaLnBrk="0" fontAlgn="base" hangingPunct="0"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3pPr>
      <a:lvl4pPr marL="16002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4pPr>
      <a:lvl5pPr marL="20574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5pPr>
      <a:lvl6pPr marL="25146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8640763" cy="1152525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8204200" y="3970338"/>
            <a:ext cx="468313" cy="153987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028" name="Group 3"/>
          <p:cNvGrpSpPr>
            <a:grpSpLocks/>
          </p:cNvGrpSpPr>
          <p:nvPr/>
        </p:nvGrpSpPr>
        <p:grpSpPr bwMode="auto">
          <a:xfrm>
            <a:off x="6189663" y="179388"/>
            <a:ext cx="2265362" cy="754062"/>
            <a:chOff x="3899" y="113"/>
            <a:chExt cx="1427" cy="475"/>
          </a:xfrm>
        </p:grpSpPr>
        <p:grpSp>
          <p:nvGrpSpPr>
            <p:cNvPr id="1031" name="Group 4"/>
            <p:cNvGrpSpPr>
              <a:grpSpLocks/>
            </p:cNvGrpSpPr>
            <p:nvPr/>
          </p:nvGrpSpPr>
          <p:grpSpPr bwMode="auto">
            <a:xfrm>
              <a:off x="3899" y="113"/>
              <a:ext cx="713" cy="239"/>
              <a:chOff x="3899" y="113"/>
              <a:chExt cx="713" cy="239"/>
            </a:xfrm>
          </p:grpSpPr>
          <p:sp>
            <p:nvSpPr>
              <p:cNvPr id="1029" name="Freeform 5"/>
              <p:cNvSpPr>
                <a:spLocks noChangeArrowheads="1"/>
              </p:cNvSpPr>
              <p:nvPr/>
            </p:nvSpPr>
            <p:spPr bwMode="auto">
              <a:xfrm>
                <a:off x="3899" y="113"/>
                <a:ext cx="713" cy="239"/>
              </a:xfrm>
              <a:custGeom>
                <a:avLst/>
                <a:gdLst>
                  <a:gd name="T0" fmla="*/ 0 w 6001"/>
                  <a:gd name="T1" fmla="*/ 0 h 2022"/>
                  <a:gd name="T2" fmla="*/ 6000 w 6001"/>
                  <a:gd name="T3" fmla="*/ 0 h 2022"/>
                  <a:gd name="T4" fmla="*/ 6000 w 6001"/>
                  <a:gd name="T5" fmla="*/ 2021 h 2022"/>
                  <a:gd name="T6" fmla="*/ 0 w 6001"/>
                  <a:gd name="T7" fmla="*/ 2021 h 2022"/>
                  <a:gd name="T8" fmla="*/ 0 w 6001"/>
                  <a:gd name="T9" fmla="*/ 0 h 2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01" h="2022">
                    <a:moveTo>
                      <a:pt x="0" y="0"/>
                    </a:moveTo>
                    <a:lnTo>
                      <a:pt x="6000" y="0"/>
                    </a:lnTo>
                    <a:lnTo>
                      <a:pt x="6000" y="2021"/>
                    </a:lnTo>
                    <a:lnTo>
                      <a:pt x="0" y="202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0" name="Freeform 6"/>
              <p:cNvSpPr>
                <a:spLocks noChangeArrowheads="1"/>
              </p:cNvSpPr>
              <p:nvPr/>
            </p:nvSpPr>
            <p:spPr bwMode="auto">
              <a:xfrm>
                <a:off x="4371" y="113"/>
                <a:ext cx="8" cy="170"/>
              </a:xfrm>
              <a:custGeom>
                <a:avLst/>
                <a:gdLst>
                  <a:gd name="T0" fmla="*/ 0 w 81"/>
                  <a:gd name="T1" fmla="*/ 0 h 1441"/>
                  <a:gd name="T2" fmla="*/ 80 w 81"/>
                  <a:gd name="T3" fmla="*/ 0 h 1441"/>
                  <a:gd name="T4" fmla="*/ 80 w 81"/>
                  <a:gd name="T5" fmla="*/ 1440 h 1441"/>
                  <a:gd name="T6" fmla="*/ 0 w 81"/>
                  <a:gd name="T7" fmla="*/ 1440 h 1441"/>
                  <a:gd name="T8" fmla="*/ 0 w 81"/>
                  <a:gd name="T9" fmla="*/ 0 h 1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41">
                    <a:moveTo>
                      <a:pt x="0" y="0"/>
                    </a:moveTo>
                    <a:lnTo>
                      <a:pt x="80" y="0"/>
                    </a:lnTo>
                    <a:lnTo>
                      <a:pt x="80" y="1440"/>
                    </a:lnTo>
                    <a:lnTo>
                      <a:pt x="0" y="144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2" name="Freeform 7"/>
              <p:cNvSpPr>
                <a:spLocks noChangeArrowheads="1"/>
              </p:cNvSpPr>
              <p:nvPr/>
            </p:nvSpPr>
            <p:spPr bwMode="auto">
              <a:xfrm>
                <a:off x="4132" y="179"/>
                <a:ext cx="8" cy="172"/>
              </a:xfrm>
              <a:custGeom>
                <a:avLst/>
                <a:gdLst>
                  <a:gd name="T0" fmla="*/ 0 w 81"/>
                  <a:gd name="T1" fmla="*/ 0 h 1462"/>
                  <a:gd name="T2" fmla="*/ 80 w 81"/>
                  <a:gd name="T3" fmla="*/ 0 h 1462"/>
                  <a:gd name="T4" fmla="*/ 80 w 81"/>
                  <a:gd name="T5" fmla="*/ 1461 h 1462"/>
                  <a:gd name="T6" fmla="*/ 0 w 81"/>
                  <a:gd name="T7" fmla="*/ 1461 h 1462"/>
                  <a:gd name="T8" fmla="*/ 0 w 81"/>
                  <a:gd name="T9" fmla="*/ 0 h 1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62">
                    <a:moveTo>
                      <a:pt x="0" y="0"/>
                    </a:moveTo>
                    <a:lnTo>
                      <a:pt x="80" y="0"/>
                    </a:lnTo>
                    <a:lnTo>
                      <a:pt x="80" y="1461"/>
                    </a:lnTo>
                    <a:lnTo>
                      <a:pt x="0" y="146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2" name="Freeform 8"/>
              <p:cNvSpPr>
                <a:spLocks noChangeArrowheads="1"/>
              </p:cNvSpPr>
              <p:nvPr/>
            </p:nvSpPr>
            <p:spPr bwMode="auto">
              <a:xfrm>
                <a:off x="3969" y="178"/>
                <a:ext cx="95" cy="106"/>
              </a:xfrm>
              <a:custGeom>
                <a:avLst/>
                <a:gdLst>
                  <a:gd name="T0" fmla="*/ 452 w 818"/>
                  <a:gd name="T1" fmla="*/ 901 h 902"/>
                  <a:gd name="T2" fmla="*/ 0 w 818"/>
                  <a:gd name="T3" fmla="*/ 448 h 902"/>
                  <a:gd name="T4" fmla="*/ 450 w 818"/>
                  <a:gd name="T5" fmla="*/ 0 h 902"/>
                  <a:gd name="T6" fmla="*/ 785 w 818"/>
                  <a:gd name="T7" fmla="*/ 139 h 902"/>
                  <a:gd name="T8" fmla="*/ 662 w 818"/>
                  <a:gd name="T9" fmla="*/ 261 h 902"/>
                  <a:gd name="T10" fmla="*/ 452 w 818"/>
                  <a:gd name="T11" fmla="*/ 172 h 902"/>
                  <a:gd name="T12" fmla="*/ 195 w 818"/>
                  <a:gd name="T13" fmla="*/ 448 h 902"/>
                  <a:gd name="T14" fmla="*/ 461 w 818"/>
                  <a:gd name="T15" fmla="*/ 732 h 902"/>
                  <a:gd name="T16" fmla="*/ 683 w 818"/>
                  <a:gd name="T17" fmla="*/ 604 h 902"/>
                  <a:gd name="T18" fmla="*/ 817 w 818"/>
                  <a:gd name="T19" fmla="*/ 704 h 902"/>
                  <a:gd name="T20" fmla="*/ 452 w 818"/>
                  <a:gd name="T21" fmla="*/ 901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8" h="902">
                    <a:moveTo>
                      <a:pt x="452" y="901"/>
                    </a:moveTo>
                    <a:cubicBezTo>
                      <a:pt x="187" y="901"/>
                      <a:pt x="0" y="717"/>
                      <a:pt x="0" y="448"/>
                    </a:cubicBezTo>
                    <a:cubicBezTo>
                      <a:pt x="0" y="190"/>
                      <a:pt x="198" y="0"/>
                      <a:pt x="450" y="0"/>
                    </a:cubicBezTo>
                    <a:cubicBezTo>
                      <a:pt x="574" y="0"/>
                      <a:pt x="704" y="29"/>
                      <a:pt x="785" y="139"/>
                    </a:cubicBezTo>
                    <a:lnTo>
                      <a:pt x="662" y="261"/>
                    </a:lnTo>
                    <a:cubicBezTo>
                      <a:pt x="629" y="209"/>
                      <a:pt x="549" y="172"/>
                      <a:pt x="452" y="172"/>
                    </a:cubicBezTo>
                    <a:cubicBezTo>
                      <a:pt x="316" y="172"/>
                      <a:pt x="195" y="278"/>
                      <a:pt x="195" y="448"/>
                    </a:cubicBezTo>
                    <a:cubicBezTo>
                      <a:pt x="195" y="608"/>
                      <a:pt x="296" y="732"/>
                      <a:pt x="461" y="732"/>
                    </a:cubicBezTo>
                    <a:cubicBezTo>
                      <a:pt x="509" y="732"/>
                      <a:pt x="618" y="722"/>
                      <a:pt x="683" y="604"/>
                    </a:cubicBezTo>
                    <a:lnTo>
                      <a:pt x="817" y="704"/>
                    </a:lnTo>
                    <a:cubicBezTo>
                      <a:pt x="717" y="865"/>
                      <a:pt x="570" y="901"/>
                      <a:pt x="452" y="90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3" name="Freeform 9"/>
              <p:cNvSpPr>
                <a:spLocks noChangeArrowheads="1"/>
              </p:cNvSpPr>
              <p:nvPr/>
            </p:nvSpPr>
            <p:spPr bwMode="auto">
              <a:xfrm>
                <a:off x="4452" y="181"/>
                <a:ext cx="83" cy="103"/>
              </a:xfrm>
              <a:custGeom>
                <a:avLst/>
                <a:gdLst>
                  <a:gd name="T0" fmla="*/ 360 w 714"/>
                  <a:gd name="T1" fmla="*/ 875 h 876"/>
                  <a:gd name="T2" fmla="*/ 0 w 714"/>
                  <a:gd name="T3" fmla="*/ 522 h 876"/>
                  <a:gd name="T4" fmla="*/ 0 w 714"/>
                  <a:gd name="T5" fmla="*/ 0 h 876"/>
                  <a:gd name="T6" fmla="*/ 196 w 714"/>
                  <a:gd name="T7" fmla="*/ 0 h 876"/>
                  <a:gd name="T8" fmla="*/ 196 w 714"/>
                  <a:gd name="T9" fmla="*/ 507 h 876"/>
                  <a:gd name="T10" fmla="*/ 362 w 714"/>
                  <a:gd name="T11" fmla="*/ 701 h 876"/>
                  <a:gd name="T12" fmla="*/ 517 w 714"/>
                  <a:gd name="T13" fmla="*/ 507 h 876"/>
                  <a:gd name="T14" fmla="*/ 517 w 714"/>
                  <a:gd name="T15" fmla="*/ 0 h 876"/>
                  <a:gd name="T16" fmla="*/ 713 w 714"/>
                  <a:gd name="T17" fmla="*/ 0 h 876"/>
                  <a:gd name="T18" fmla="*/ 713 w 714"/>
                  <a:gd name="T19" fmla="*/ 522 h 876"/>
                  <a:gd name="T20" fmla="*/ 360 w 714"/>
                  <a:gd name="T21" fmla="*/ 875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4" h="876">
                    <a:moveTo>
                      <a:pt x="360" y="875"/>
                    </a:moveTo>
                    <a:cubicBezTo>
                      <a:pt x="105" y="875"/>
                      <a:pt x="0" y="718"/>
                      <a:pt x="0" y="522"/>
                    </a:cubicBezTo>
                    <a:lnTo>
                      <a:pt x="0" y="0"/>
                    </a:lnTo>
                    <a:lnTo>
                      <a:pt x="196" y="0"/>
                    </a:lnTo>
                    <a:lnTo>
                      <a:pt x="196" y="507"/>
                    </a:lnTo>
                    <a:cubicBezTo>
                      <a:pt x="196" y="641"/>
                      <a:pt x="243" y="701"/>
                      <a:pt x="362" y="701"/>
                    </a:cubicBezTo>
                    <a:cubicBezTo>
                      <a:pt x="479" y="701"/>
                      <a:pt x="517" y="639"/>
                      <a:pt x="517" y="507"/>
                    </a:cubicBezTo>
                    <a:lnTo>
                      <a:pt x="517" y="0"/>
                    </a:lnTo>
                    <a:lnTo>
                      <a:pt x="713" y="0"/>
                    </a:lnTo>
                    <a:lnTo>
                      <a:pt x="713" y="522"/>
                    </a:lnTo>
                    <a:cubicBezTo>
                      <a:pt x="713" y="707"/>
                      <a:pt x="617" y="875"/>
                      <a:pt x="360" y="87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4" name="Freeform 10"/>
              <p:cNvSpPr>
                <a:spLocks noChangeArrowheads="1"/>
              </p:cNvSpPr>
              <p:nvPr/>
            </p:nvSpPr>
            <p:spPr bwMode="auto">
              <a:xfrm>
                <a:off x="4205" y="175"/>
                <a:ext cx="101" cy="107"/>
              </a:xfrm>
              <a:custGeom>
                <a:avLst/>
                <a:gdLst>
                  <a:gd name="T0" fmla="*/ 654 w 864"/>
                  <a:gd name="T1" fmla="*/ 917 h 918"/>
                  <a:gd name="T2" fmla="*/ 564 w 864"/>
                  <a:gd name="T3" fmla="*/ 717 h 918"/>
                  <a:gd name="T4" fmla="*/ 299 w 864"/>
                  <a:gd name="T5" fmla="*/ 717 h 918"/>
                  <a:gd name="T6" fmla="*/ 209 w 864"/>
                  <a:gd name="T7" fmla="*/ 917 h 918"/>
                  <a:gd name="T8" fmla="*/ 0 w 864"/>
                  <a:gd name="T9" fmla="*/ 917 h 918"/>
                  <a:gd name="T10" fmla="*/ 431 w 864"/>
                  <a:gd name="T11" fmla="*/ 0 h 918"/>
                  <a:gd name="T12" fmla="*/ 863 w 864"/>
                  <a:gd name="T13" fmla="*/ 917 h 918"/>
                  <a:gd name="T14" fmla="*/ 654 w 864"/>
                  <a:gd name="T15" fmla="*/ 917 h 918"/>
                  <a:gd name="T16" fmla="*/ 431 w 864"/>
                  <a:gd name="T17" fmla="*/ 414 h 918"/>
                  <a:gd name="T18" fmla="*/ 355 w 864"/>
                  <a:gd name="T19" fmla="*/ 576 h 918"/>
                  <a:gd name="T20" fmla="*/ 508 w 864"/>
                  <a:gd name="T21" fmla="*/ 576 h 918"/>
                  <a:gd name="T22" fmla="*/ 431 w 864"/>
                  <a:gd name="T23" fmla="*/ 414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64" h="918">
                    <a:moveTo>
                      <a:pt x="654" y="917"/>
                    </a:moveTo>
                    <a:lnTo>
                      <a:pt x="564" y="717"/>
                    </a:lnTo>
                    <a:lnTo>
                      <a:pt x="299" y="717"/>
                    </a:lnTo>
                    <a:lnTo>
                      <a:pt x="209" y="917"/>
                    </a:lnTo>
                    <a:lnTo>
                      <a:pt x="0" y="917"/>
                    </a:lnTo>
                    <a:lnTo>
                      <a:pt x="431" y="0"/>
                    </a:lnTo>
                    <a:lnTo>
                      <a:pt x="863" y="917"/>
                    </a:lnTo>
                    <a:lnTo>
                      <a:pt x="654" y="917"/>
                    </a:lnTo>
                    <a:close/>
                    <a:moveTo>
                      <a:pt x="431" y="414"/>
                    </a:moveTo>
                    <a:lnTo>
                      <a:pt x="355" y="576"/>
                    </a:lnTo>
                    <a:lnTo>
                      <a:pt x="508" y="576"/>
                    </a:lnTo>
                    <a:lnTo>
                      <a:pt x="431" y="4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1035" name="Freeform 11"/>
            <p:cNvSpPr>
              <a:spLocks noChangeArrowheads="1"/>
            </p:cNvSpPr>
            <p:nvPr/>
          </p:nvSpPr>
          <p:spPr bwMode="auto">
            <a:xfrm>
              <a:off x="3899" y="351"/>
              <a:ext cx="1427" cy="237"/>
            </a:xfrm>
            <a:custGeom>
              <a:avLst/>
              <a:gdLst>
                <a:gd name="T0" fmla="*/ 0 w 12000"/>
                <a:gd name="T1" fmla="*/ 0 h 2001"/>
                <a:gd name="T2" fmla="*/ 11999 w 12000"/>
                <a:gd name="T3" fmla="*/ 0 h 2001"/>
                <a:gd name="T4" fmla="*/ 11999 w 12000"/>
                <a:gd name="T5" fmla="*/ 2000 h 2001"/>
                <a:gd name="T6" fmla="*/ 0 w 12000"/>
                <a:gd name="T7" fmla="*/ 2000 h 2001"/>
                <a:gd name="T8" fmla="*/ 0 w 12000"/>
                <a:gd name="T9" fmla="*/ 0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00" h="2001">
                  <a:moveTo>
                    <a:pt x="0" y="0"/>
                  </a:moveTo>
                  <a:lnTo>
                    <a:pt x="11999" y="0"/>
                  </a:lnTo>
                  <a:lnTo>
                    <a:pt x="11999" y="2000"/>
                  </a:lnTo>
                  <a:lnTo>
                    <a:pt x="0" y="200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36" name="Freeform 12"/>
            <p:cNvSpPr>
              <a:spLocks noChangeArrowheads="1"/>
            </p:cNvSpPr>
            <p:nvPr/>
          </p:nvSpPr>
          <p:spPr bwMode="auto">
            <a:xfrm>
              <a:off x="3933" y="500"/>
              <a:ext cx="1355" cy="53"/>
            </a:xfrm>
            <a:custGeom>
              <a:avLst/>
              <a:gdLst>
                <a:gd name="T0" fmla="*/ 11359 w 11400"/>
                <a:gd name="T1" fmla="*/ 456 h 461"/>
                <a:gd name="T2" fmla="*/ 11177 w 11400"/>
                <a:gd name="T3" fmla="*/ 314 h 461"/>
                <a:gd name="T4" fmla="*/ 10968 w 11400"/>
                <a:gd name="T5" fmla="*/ 314 h 461"/>
                <a:gd name="T6" fmla="*/ 10754 w 11400"/>
                <a:gd name="T7" fmla="*/ 2 h 461"/>
                <a:gd name="T8" fmla="*/ 10392 w 11400"/>
                <a:gd name="T9" fmla="*/ 232 h 461"/>
                <a:gd name="T10" fmla="*/ 10676 w 11400"/>
                <a:gd name="T11" fmla="*/ 456 h 461"/>
                <a:gd name="T12" fmla="*/ 9798 w 11400"/>
                <a:gd name="T13" fmla="*/ 134 h 461"/>
                <a:gd name="T14" fmla="*/ 9709 w 11400"/>
                <a:gd name="T15" fmla="*/ 399 h 461"/>
                <a:gd name="T16" fmla="*/ 9469 w 11400"/>
                <a:gd name="T17" fmla="*/ 456 h 461"/>
                <a:gd name="T18" fmla="*/ 9269 w 11400"/>
                <a:gd name="T19" fmla="*/ 140 h 461"/>
                <a:gd name="T20" fmla="*/ 9142 w 11400"/>
                <a:gd name="T21" fmla="*/ 367 h 461"/>
                <a:gd name="T22" fmla="*/ 8961 w 11400"/>
                <a:gd name="T23" fmla="*/ 314 h 461"/>
                <a:gd name="T24" fmla="*/ 8961 w 11400"/>
                <a:gd name="T25" fmla="*/ 246 h 461"/>
                <a:gd name="T26" fmla="*/ 9025 w 11400"/>
                <a:gd name="T27" fmla="*/ 456 h 461"/>
                <a:gd name="T28" fmla="*/ 8940 w 11400"/>
                <a:gd name="T29" fmla="*/ 73 h 461"/>
                <a:gd name="T30" fmla="*/ 8684 w 11400"/>
                <a:gd name="T31" fmla="*/ 190 h 461"/>
                <a:gd name="T32" fmla="*/ 8557 w 11400"/>
                <a:gd name="T33" fmla="*/ 190 h 461"/>
                <a:gd name="T34" fmla="*/ 8437 w 11400"/>
                <a:gd name="T35" fmla="*/ 134 h 461"/>
                <a:gd name="T36" fmla="*/ 8124 w 11400"/>
                <a:gd name="T37" fmla="*/ 263 h 461"/>
                <a:gd name="T38" fmla="*/ 8164 w 11400"/>
                <a:gd name="T39" fmla="*/ 322 h 461"/>
                <a:gd name="T40" fmla="*/ 7913 w 11400"/>
                <a:gd name="T41" fmla="*/ 131 h 461"/>
                <a:gd name="T42" fmla="*/ 7941 w 11400"/>
                <a:gd name="T43" fmla="*/ 210 h 461"/>
                <a:gd name="T44" fmla="*/ 7668 w 11400"/>
                <a:gd name="T45" fmla="*/ 314 h 461"/>
                <a:gd name="T46" fmla="*/ 7459 w 11400"/>
                <a:gd name="T47" fmla="*/ 314 h 461"/>
                <a:gd name="T48" fmla="*/ 7234 w 11400"/>
                <a:gd name="T49" fmla="*/ 456 h 461"/>
                <a:gd name="T50" fmla="*/ 6930 w 11400"/>
                <a:gd name="T51" fmla="*/ 2 h 461"/>
                <a:gd name="T52" fmla="*/ 6626 w 11400"/>
                <a:gd name="T53" fmla="*/ 167 h 461"/>
                <a:gd name="T54" fmla="*/ 6758 w 11400"/>
                <a:gd name="T55" fmla="*/ 456 h 461"/>
                <a:gd name="T56" fmla="*/ 6193 w 11400"/>
                <a:gd name="T57" fmla="*/ 4 h 461"/>
                <a:gd name="T58" fmla="*/ 6021 w 11400"/>
                <a:gd name="T59" fmla="*/ 310 h 461"/>
                <a:gd name="T60" fmla="*/ 5730 w 11400"/>
                <a:gd name="T61" fmla="*/ 167 h 461"/>
                <a:gd name="T62" fmla="*/ 5474 w 11400"/>
                <a:gd name="T63" fmla="*/ 414 h 461"/>
                <a:gd name="T64" fmla="*/ 5426 w 11400"/>
                <a:gd name="T65" fmla="*/ 190 h 461"/>
                <a:gd name="T66" fmla="*/ 5299 w 11400"/>
                <a:gd name="T67" fmla="*/ 190 h 461"/>
                <a:gd name="T68" fmla="*/ 4987 w 11400"/>
                <a:gd name="T69" fmla="*/ 4 h 461"/>
                <a:gd name="T70" fmla="*/ 5182 w 11400"/>
                <a:gd name="T71" fmla="*/ 456 h 461"/>
                <a:gd name="T72" fmla="*/ 4793 w 11400"/>
                <a:gd name="T73" fmla="*/ 219 h 461"/>
                <a:gd name="T74" fmla="*/ 4309 w 11400"/>
                <a:gd name="T75" fmla="*/ 225 h 461"/>
                <a:gd name="T76" fmla="*/ 4381 w 11400"/>
                <a:gd name="T77" fmla="*/ 460 h 461"/>
                <a:gd name="T78" fmla="*/ 4048 w 11400"/>
                <a:gd name="T79" fmla="*/ 169 h 461"/>
                <a:gd name="T80" fmla="*/ 4211 w 11400"/>
                <a:gd name="T81" fmla="*/ 161 h 461"/>
                <a:gd name="T82" fmla="*/ 3773 w 11400"/>
                <a:gd name="T83" fmla="*/ 131 h 461"/>
                <a:gd name="T84" fmla="*/ 3852 w 11400"/>
                <a:gd name="T85" fmla="*/ 432 h 461"/>
                <a:gd name="T86" fmla="*/ 3415 w 11400"/>
                <a:gd name="T87" fmla="*/ 367 h 461"/>
                <a:gd name="T88" fmla="*/ 3173 w 11400"/>
                <a:gd name="T89" fmla="*/ 4 h 461"/>
                <a:gd name="T90" fmla="*/ 2895 w 11400"/>
                <a:gd name="T91" fmla="*/ 250 h 461"/>
                <a:gd name="T92" fmla="*/ 2497 w 11400"/>
                <a:gd name="T93" fmla="*/ 131 h 461"/>
                <a:gd name="T94" fmla="*/ 2544 w 11400"/>
                <a:gd name="T95" fmla="*/ 260 h 461"/>
                <a:gd name="T96" fmla="*/ 2187 w 11400"/>
                <a:gd name="T97" fmla="*/ 314 h 461"/>
                <a:gd name="T98" fmla="*/ 2187 w 11400"/>
                <a:gd name="T99" fmla="*/ 246 h 461"/>
                <a:gd name="T100" fmla="*/ 2251 w 11400"/>
                <a:gd name="T101" fmla="*/ 456 h 461"/>
                <a:gd name="T102" fmla="*/ 1836 w 11400"/>
                <a:gd name="T103" fmla="*/ 71 h 461"/>
                <a:gd name="T104" fmla="*/ 1733 w 11400"/>
                <a:gd name="T105" fmla="*/ 190 h 461"/>
                <a:gd name="T106" fmla="*/ 1606 w 11400"/>
                <a:gd name="T107" fmla="*/ 190 h 461"/>
                <a:gd name="T108" fmla="*/ 1371 w 11400"/>
                <a:gd name="T109" fmla="*/ 185 h 461"/>
                <a:gd name="T110" fmla="*/ 1369 w 11400"/>
                <a:gd name="T111" fmla="*/ 405 h 461"/>
                <a:gd name="T112" fmla="*/ 1153 w 11400"/>
                <a:gd name="T113" fmla="*/ 456 h 461"/>
                <a:gd name="T114" fmla="*/ 949 w 11400"/>
                <a:gd name="T115" fmla="*/ 131 h 461"/>
                <a:gd name="T116" fmla="*/ 977 w 11400"/>
                <a:gd name="T117" fmla="*/ 210 h 461"/>
                <a:gd name="T118" fmla="*/ 431 w 11400"/>
                <a:gd name="T119" fmla="*/ 456 h 461"/>
                <a:gd name="T120" fmla="*/ 256 w 11400"/>
                <a:gd name="T121" fmla="*/ 321 h 461"/>
                <a:gd name="T122" fmla="*/ 164 w 11400"/>
                <a:gd name="T123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400" h="461">
                  <a:moveTo>
                    <a:pt x="11399" y="456"/>
                  </a:moveTo>
                  <a:lnTo>
                    <a:pt x="11399" y="401"/>
                  </a:lnTo>
                  <a:lnTo>
                    <a:pt x="11370" y="401"/>
                  </a:lnTo>
                  <a:cubicBezTo>
                    <a:pt x="11344" y="401"/>
                    <a:pt x="11335" y="388"/>
                    <a:pt x="11335" y="364"/>
                  </a:cubicBezTo>
                  <a:lnTo>
                    <a:pt x="11335" y="4"/>
                  </a:lnTo>
                  <a:lnTo>
                    <a:pt x="11271" y="4"/>
                  </a:lnTo>
                  <a:lnTo>
                    <a:pt x="11271" y="367"/>
                  </a:lnTo>
                  <a:cubicBezTo>
                    <a:pt x="11271" y="415"/>
                    <a:pt x="11297" y="456"/>
                    <a:pt x="11359" y="456"/>
                  </a:cubicBezTo>
                  <a:lnTo>
                    <a:pt x="11399" y="456"/>
                  </a:lnTo>
                  <a:close/>
                  <a:moveTo>
                    <a:pt x="11113" y="269"/>
                  </a:moveTo>
                  <a:lnTo>
                    <a:pt x="10968" y="269"/>
                  </a:lnTo>
                  <a:cubicBezTo>
                    <a:pt x="10969" y="249"/>
                    <a:pt x="10970" y="240"/>
                    <a:pt x="10976" y="225"/>
                  </a:cubicBezTo>
                  <a:cubicBezTo>
                    <a:pt x="10987" y="201"/>
                    <a:pt x="11010" y="185"/>
                    <a:pt x="11041" y="185"/>
                  </a:cubicBezTo>
                  <a:cubicBezTo>
                    <a:pt x="11071" y="185"/>
                    <a:pt x="11094" y="201"/>
                    <a:pt x="11104" y="225"/>
                  </a:cubicBezTo>
                  <a:cubicBezTo>
                    <a:pt x="11110" y="240"/>
                    <a:pt x="11112" y="249"/>
                    <a:pt x="11113" y="269"/>
                  </a:cubicBezTo>
                  <a:close/>
                  <a:moveTo>
                    <a:pt x="11177" y="314"/>
                  </a:moveTo>
                  <a:lnTo>
                    <a:pt x="11177" y="286"/>
                  </a:lnTo>
                  <a:cubicBezTo>
                    <a:pt x="11177" y="194"/>
                    <a:pt x="11127" y="131"/>
                    <a:pt x="11041" y="131"/>
                  </a:cubicBezTo>
                  <a:cubicBezTo>
                    <a:pt x="10958" y="131"/>
                    <a:pt x="10904" y="191"/>
                    <a:pt x="10904" y="295"/>
                  </a:cubicBezTo>
                  <a:cubicBezTo>
                    <a:pt x="10904" y="418"/>
                    <a:pt x="10968" y="460"/>
                    <a:pt x="11049" y="460"/>
                  </a:cubicBezTo>
                  <a:cubicBezTo>
                    <a:pt x="11105" y="460"/>
                    <a:pt x="11136" y="443"/>
                    <a:pt x="11169" y="410"/>
                  </a:cubicBezTo>
                  <a:lnTo>
                    <a:pt x="11128" y="371"/>
                  </a:lnTo>
                  <a:cubicBezTo>
                    <a:pt x="11105" y="394"/>
                    <a:pt x="11086" y="404"/>
                    <a:pt x="11050" y="404"/>
                  </a:cubicBezTo>
                  <a:cubicBezTo>
                    <a:pt x="10997" y="404"/>
                    <a:pt x="10968" y="369"/>
                    <a:pt x="10968" y="314"/>
                  </a:cubicBezTo>
                  <a:lnTo>
                    <a:pt x="11177" y="314"/>
                  </a:lnTo>
                  <a:close/>
                  <a:moveTo>
                    <a:pt x="10821" y="134"/>
                  </a:moveTo>
                  <a:lnTo>
                    <a:pt x="10756" y="134"/>
                  </a:lnTo>
                  <a:lnTo>
                    <a:pt x="10756" y="456"/>
                  </a:lnTo>
                  <a:lnTo>
                    <a:pt x="10821" y="456"/>
                  </a:lnTo>
                  <a:lnTo>
                    <a:pt x="10821" y="134"/>
                  </a:lnTo>
                  <a:close/>
                  <a:moveTo>
                    <a:pt x="10823" y="2"/>
                  </a:moveTo>
                  <a:lnTo>
                    <a:pt x="10754" y="2"/>
                  </a:lnTo>
                  <a:lnTo>
                    <a:pt x="10754" y="71"/>
                  </a:lnTo>
                  <a:lnTo>
                    <a:pt x="10823" y="71"/>
                  </a:lnTo>
                  <a:lnTo>
                    <a:pt x="10823" y="2"/>
                  </a:lnTo>
                  <a:close/>
                  <a:moveTo>
                    <a:pt x="10676" y="456"/>
                  </a:moveTo>
                  <a:lnTo>
                    <a:pt x="10514" y="181"/>
                  </a:lnTo>
                  <a:lnTo>
                    <a:pt x="10661" y="4"/>
                  </a:lnTo>
                  <a:lnTo>
                    <a:pt x="10577" y="4"/>
                  </a:lnTo>
                  <a:lnTo>
                    <a:pt x="10392" y="232"/>
                  </a:lnTo>
                  <a:lnTo>
                    <a:pt x="10392" y="4"/>
                  </a:lnTo>
                  <a:lnTo>
                    <a:pt x="10324" y="4"/>
                  </a:lnTo>
                  <a:lnTo>
                    <a:pt x="10324" y="456"/>
                  </a:lnTo>
                  <a:lnTo>
                    <a:pt x="10392" y="456"/>
                  </a:lnTo>
                  <a:lnTo>
                    <a:pt x="10392" y="325"/>
                  </a:lnTo>
                  <a:lnTo>
                    <a:pt x="10468" y="234"/>
                  </a:lnTo>
                  <a:lnTo>
                    <a:pt x="10596" y="456"/>
                  </a:lnTo>
                  <a:lnTo>
                    <a:pt x="10676" y="456"/>
                  </a:lnTo>
                  <a:close/>
                  <a:moveTo>
                    <a:pt x="10059" y="456"/>
                  </a:moveTo>
                  <a:lnTo>
                    <a:pt x="10059" y="134"/>
                  </a:lnTo>
                  <a:lnTo>
                    <a:pt x="9994" y="134"/>
                  </a:lnTo>
                  <a:lnTo>
                    <a:pt x="9994" y="331"/>
                  </a:lnTo>
                  <a:cubicBezTo>
                    <a:pt x="9994" y="380"/>
                    <a:pt x="9963" y="402"/>
                    <a:pt x="9927" y="402"/>
                  </a:cubicBezTo>
                  <a:cubicBezTo>
                    <a:pt x="9891" y="402"/>
                    <a:pt x="9862" y="381"/>
                    <a:pt x="9862" y="331"/>
                  </a:cubicBezTo>
                  <a:lnTo>
                    <a:pt x="9862" y="134"/>
                  </a:lnTo>
                  <a:lnTo>
                    <a:pt x="9798" y="134"/>
                  </a:lnTo>
                  <a:lnTo>
                    <a:pt x="9798" y="340"/>
                  </a:lnTo>
                  <a:cubicBezTo>
                    <a:pt x="9798" y="376"/>
                    <a:pt x="9805" y="407"/>
                    <a:pt x="9830" y="431"/>
                  </a:cubicBezTo>
                  <a:cubicBezTo>
                    <a:pt x="9849" y="449"/>
                    <a:pt x="9876" y="460"/>
                    <a:pt x="9909" y="460"/>
                  </a:cubicBezTo>
                  <a:cubicBezTo>
                    <a:pt x="9942" y="460"/>
                    <a:pt x="9973" y="448"/>
                    <a:pt x="9995" y="424"/>
                  </a:cubicBezTo>
                  <a:lnTo>
                    <a:pt x="9995" y="456"/>
                  </a:lnTo>
                  <a:lnTo>
                    <a:pt x="10059" y="456"/>
                  </a:lnTo>
                  <a:close/>
                  <a:moveTo>
                    <a:pt x="9709" y="456"/>
                  </a:moveTo>
                  <a:lnTo>
                    <a:pt x="9709" y="399"/>
                  </a:lnTo>
                  <a:lnTo>
                    <a:pt x="9548" y="399"/>
                  </a:lnTo>
                  <a:lnTo>
                    <a:pt x="9709" y="186"/>
                  </a:lnTo>
                  <a:lnTo>
                    <a:pt x="9709" y="134"/>
                  </a:lnTo>
                  <a:lnTo>
                    <a:pt x="9478" y="134"/>
                  </a:lnTo>
                  <a:lnTo>
                    <a:pt x="9478" y="192"/>
                  </a:lnTo>
                  <a:lnTo>
                    <a:pt x="9629" y="192"/>
                  </a:lnTo>
                  <a:lnTo>
                    <a:pt x="9469" y="405"/>
                  </a:lnTo>
                  <a:lnTo>
                    <a:pt x="9469" y="456"/>
                  </a:lnTo>
                  <a:lnTo>
                    <a:pt x="9709" y="456"/>
                  </a:lnTo>
                  <a:close/>
                  <a:moveTo>
                    <a:pt x="9269" y="456"/>
                  </a:moveTo>
                  <a:lnTo>
                    <a:pt x="9269" y="401"/>
                  </a:lnTo>
                  <a:lnTo>
                    <a:pt x="9242" y="401"/>
                  </a:lnTo>
                  <a:cubicBezTo>
                    <a:pt x="9218" y="401"/>
                    <a:pt x="9207" y="387"/>
                    <a:pt x="9207" y="364"/>
                  </a:cubicBezTo>
                  <a:lnTo>
                    <a:pt x="9207" y="190"/>
                  </a:lnTo>
                  <a:lnTo>
                    <a:pt x="9269" y="190"/>
                  </a:lnTo>
                  <a:lnTo>
                    <a:pt x="9269" y="140"/>
                  </a:lnTo>
                  <a:lnTo>
                    <a:pt x="9207" y="140"/>
                  </a:lnTo>
                  <a:lnTo>
                    <a:pt x="9207" y="42"/>
                  </a:lnTo>
                  <a:lnTo>
                    <a:pt x="9142" y="42"/>
                  </a:lnTo>
                  <a:lnTo>
                    <a:pt x="9142" y="140"/>
                  </a:lnTo>
                  <a:lnTo>
                    <a:pt x="9105" y="140"/>
                  </a:lnTo>
                  <a:lnTo>
                    <a:pt x="9105" y="190"/>
                  </a:lnTo>
                  <a:lnTo>
                    <a:pt x="9142" y="190"/>
                  </a:lnTo>
                  <a:lnTo>
                    <a:pt x="9142" y="367"/>
                  </a:lnTo>
                  <a:cubicBezTo>
                    <a:pt x="9142" y="413"/>
                    <a:pt x="9170" y="456"/>
                    <a:pt x="9230" y="456"/>
                  </a:cubicBezTo>
                  <a:lnTo>
                    <a:pt x="9269" y="456"/>
                  </a:lnTo>
                  <a:close/>
                  <a:moveTo>
                    <a:pt x="8961" y="340"/>
                  </a:moveTo>
                  <a:cubicBezTo>
                    <a:pt x="8961" y="363"/>
                    <a:pt x="8956" y="378"/>
                    <a:pt x="8947" y="388"/>
                  </a:cubicBezTo>
                  <a:cubicBezTo>
                    <a:pt x="8929" y="404"/>
                    <a:pt x="8911" y="406"/>
                    <a:pt x="8886" y="406"/>
                  </a:cubicBezTo>
                  <a:cubicBezTo>
                    <a:pt x="8846" y="406"/>
                    <a:pt x="8827" y="390"/>
                    <a:pt x="8827" y="361"/>
                  </a:cubicBezTo>
                  <a:cubicBezTo>
                    <a:pt x="8827" y="331"/>
                    <a:pt x="8847" y="314"/>
                    <a:pt x="8885" y="314"/>
                  </a:cubicBezTo>
                  <a:lnTo>
                    <a:pt x="8961" y="314"/>
                  </a:lnTo>
                  <a:lnTo>
                    <a:pt x="8961" y="340"/>
                  </a:lnTo>
                  <a:close/>
                  <a:moveTo>
                    <a:pt x="9025" y="456"/>
                  </a:moveTo>
                  <a:lnTo>
                    <a:pt x="9025" y="241"/>
                  </a:lnTo>
                  <a:cubicBezTo>
                    <a:pt x="9025" y="168"/>
                    <a:pt x="8981" y="131"/>
                    <a:pt x="8893" y="131"/>
                  </a:cubicBezTo>
                  <a:cubicBezTo>
                    <a:pt x="8839" y="131"/>
                    <a:pt x="8807" y="141"/>
                    <a:pt x="8777" y="177"/>
                  </a:cubicBezTo>
                  <a:lnTo>
                    <a:pt x="8820" y="217"/>
                  </a:lnTo>
                  <a:cubicBezTo>
                    <a:pt x="8837" y="194"/>
                    <a:pt x="8854" y="186"/>
                    <a:pt x="8890" y="186"/>
                  </a:cubicBezTo>
                  <a:cubicBezTo>
                    <a:pt x="8940" y="186"/>
                    <a:pt x="8961" y="205"/>
                    <a:pt x="8961" y="246"/>
                  </a:cubicBezTo>
                  <a:lnTo>
                    <a:pt x="8961" y="269"/>
                  </a:lnTo>
                  <a:lnTo>
                    <a:pt x="8875" y="269"/>
                  </a:lnTo>
                  <a:cubicBezTo>
                    <a:pt x="8802" y="269"/>
                    <a:pt x="8764" y="308"/>
                    <a:pt x="8764" y="362"/>
                  </a:cubicBezTo>
                  <a:cubicBezTo>
                    <a:pt x="8764" y="389"/>
                    <a:pt x="8773" y="414"/>
                    <a:pt x="8790" y="431"/>
                  </a:cubicBezTo>
                  <a:cubicBezTo>
                    <a:pt x="8809" y="451"/>
                    <a:pt x="8836" y="460"/>
                    <a:pt x="8876" y="460"/>
                  </a:cubicBezTo>
                  <a:cubicBezTo>
                    <a:pt x="8916" y="460"/>
                    <a:pt x="8938" y="451"/>
                    <a:pt x="8962" y="427"/>
                  </a:cubicBezTo>
                  <a:lnTo>
                    <a:pt x="8962" y="456"/>
                  </a:lnTo>
                  <a:lnTo>
                    <a:pt x="9025" y="456"/>
                  </a:lnTo>
                  <a:close/>
                  <a:moveTo>
                    <a:pt x="8861" y="4"/>
                  </a:moveTo>
                  <a:lnTo>
                    <a:pt x="8802" y="4"/>
                  </a:lnTo>
                  <a:lnTo>
                    <a:pt x="8802" y="73"/>
                  </a:lnTo>
                  <a:lnTo>
                    <a:pt x="8861" y="73"/>
                  </a:lnTo>
                  <a:lnTo>
                    <a:pt x="8861" y="4"/>
                  </a:lnTo>
                  <a:close/>
                  <a:moveTo>
                    <a:pt x="8998" y="4"/>
                  </a:moveTo>
                  <a:lnTo>
                    <a:pt x="8940" y="4"/>
                  </a:lnTo>
                  <a:lnTo>
                    <a:pt x="8940" y="73"/>
                  </a:lnTo>
                  <a:lnTo>
                    <a:pt x="8998" y="73"/>
                  </a:lnTo>
                  <a:lnTo>
                    <a:pt x="8998" y="4"/>
                  </a:lnTo>
                  <a:close/>
                  <a:moveTo>
                    <a:pt x="8684" y="456"/>
                  </a:moveTo>
                  <a:lnTo>
                    <a:pt x="8684" y="401"/>
                  </a:lnTo>
                  <a:lnTo>
                    <a:pt x="8657" y="401"/>
                  </a:lnTo>
                  <a:cubicBezTo>
                    <a:pt x="8633" y="401"/>
                    <a:pt x="8621" y="387"/>
                    <a:pt x="8621" y="364"/>
                  </a:cubicBezTo>
                  <a:lnTo>
                    <a:pt x="8621" y="190"/>
                  </a:lnTo>
                  <a:lnTo>
                    <a:pt x="8684" y="190"/>
                  </a:lnTo>
                  <a:lnTo>
                    <a:pt x="8684" y="140"/>
                  </a:lnTo>
                  <a:lnTo>
                    <a:pt x="8621" y="140"/>
                  </a:lnTo>
                  <a:lnTo>
                    <a:pt x="8621" y="42"/>
                  </a:lnTo>
                  <a:lnTo>
                    <a:pt x="8557" y="42"/>
                  </a:lnTo>
                  <a:lnTo>
                    <a:pt x="8557" y="140"/>
                  </a:lnTo>
                  <a:lnTo>
                    <a:pt x="8520" y="140"/>
                  </a:lnTo>
                  <a:lnTo>
                    <a:pt x="8520" y="190"/>
                  </a:lnTo>
                  <a:lnTo>
                    <a:pt x="8557" y="190"/>
                  </a:lnTo>
                  <a:lnTo>
                    <a:pt x="8557" y="367"/>
                  </a:lnTo>
                  <a:cubicBezTo>
                    <a:pt x="8557" y="413"/>
                    <a:pt x="8585" y="456"/>
                    <a:pt x="8645" y="456"/>
                  </a:cubicBezTo>
                  <a:lnTo>
                    <a:pt x="8684" y="456"/>
                  </a:lnTo>
                  <a:close/>
                  <a:moveTo>
                    <a:pt x="8437" y="134"/>
                  </a:moveTo>
                  <a:lnTo>
                    <a:pt x="8372" y="134"/>
                  </a:lnTo>
                  <a:lnTo>
                    <a:pt x="8372" y="456"/>
                  </a:lnTo>
                  <a:lnTo>
                    <a:pt x="8437" y="456"/>
                  </a:lnTo>
                  <a:lnTo>
                    <a:pt x="8437" y="134"/>
                  </a:lnTo>
                  <a:close/>
                  <a:moveTo>
                    <a:pt x="8439" y="2"/>
                  </a:moveTo>
                  <a:lnTo>
                    <a:pt x="8370" y="2"/>
                  </a:lnTo>
                  <a:lnTo>
                    <a:pt x="8370" y="71"/>
                  </a:lnTo>
                  <a:lnTo>
                    <a:pt x="8439" y="71"/>
                  </a:lnTo>
                  <a:lnTo>
                    <a:pt x="8439" y="2"/>
                  </a:lnTo>
                  <a:close/>
                  <a:moveTo>
                    <a:pt x="8271" y="358"/>
                  </a:moveTo>
                  <a:cubicBezTo>
                    <a:pt x="8271" y="301"/>
                    <a:pt x="8235" y="272"/>
                    <a:pt x="8175" y="267"/>
                  </a:cubicBezTo>
                  <a:lnTo>
                    <a:pt x="8124" y="263"/>
                  </a:lnTo>
                  <a:cubicBezTo>
                    <a:pt x="8090" y="260"/>
                    <a:pt x="8080" y="245"/>
                    <a:pt x="8080" y="226"/>
                  </a:cubicBezTo>
                  <a:cubicBezTo>
                    <a:pt x="8080" y="202"/>
                    <a:pt x="8099" y="185"/>
                    <a:pt x="8138" y="185"/>
                  </a:cubicBezTo>
                  <a:cubicBezTo>
                    <a:pt x="8169" y="185"/>
                    <a:pt x="8197" y="191"/>
                    <a:pt x="8218" y="208"/>
                  </a:cubicBezTo>
                  <a:lnTo>
                    <a:pt x="8258" y="167"/>
                  </a:lnTo>
                  <a:cubicBezTo>
                    <a:pt x="8228" y="141"/>
                    <a:pt x="8187" y="131"/>
                    <a:pt x="8139" y="131"/>
                  </a:cubicBezTo>
                  <a:cubicBezTo>
                    <a:pt x="8072" y="131"/>
                    <a:pt x="8018" y="166"/>
                    <a:pt x="8018" y="229"/>
                  </a:cubicBezTo>
                  <a:cubicBezTo>
                    <a:pt x="8018" y="286"/>
                    <a:pt x="8053" y="313"/>
                    <a:pt x="8113" y="318"/>
                  </a:cubicBezTo>
                  <a:lnTo>
                    <a:pt x="8164" y="322"/>
                  </a:lnTo>
                  <a:cubicBezTo>
                    <a:pt x="8195" y="325"/>
                    <a:pt x="8207" y="339"/>
                    <a:pt x="8207" y="361"/>
                  </a:cubicBezTo>
                  <a:cubicBezTo>
                    <a:pt x="8207" y="391"/>
                    <a:pt x="8176" y="405"/>
                    <a:pt x="8137" y="405"/>
                  </a:cubicBezTo>
                  <a:cubicBezTo>
                    <a:pt x="8105" y="405"/>
                    <a:pt x="8070" y="398"/>
                    <a:pt x="8044" y="371"/>
                  </a:cubicBezTo>
                  <a:lnTo>
                    <a:pt x="8002" y="414"/>
                  </a:lnTo>
                  <a:cubicBezTo>
                    <a:pt x="8040" y="451"/>
                    <a:pt x="8084" y="460"/>
                    <a:pt x="8137" y="460"/>
                  </a:cubicBezTo>
                  <a:cubicBezTo>
                    <a:pt x="8214" y="460"/>
                    <a:pt x="8271" y="425"/>
                    <a:pt x="8271" y="358"/>
                  </a:cubicBezTo>
                  <a:close/>
                  <a:moveTo>
                    <a:pt x="7990" y="161"/>
                  </a:moveTo>
                  <a:cubicBezTo>
                    <a:pt x="7967" y="139"/>
                    <a:pt x="7944" y="131"/>
                    <a:pt x="7913" y="131"/>
                  </a:cubicBezTo>
                  <a:cubicBezTo>
                    <a:pt x="7877" y="131"/>
                    <a:pt x="7844" y="147"/>
                    <a:pt x="7827" y="169"/>
                  </a:cubicBezTo>
                  <a:lnTo>
                    <a:pt x="7827" y="134"/>
                  </a:lnTo>
                  <a:lnTo>
                    <a:pt x="7764" y="134"/>
                  </a:lnTo>
                  <a:lnTo>
                    <a:pt x="7764" y="456"/>
                  </a:lnTo>
                  <a:lnTo>
                    <a:pt x="7828" y="456"/>
                  </a:lnTo>
                  <a:lnTo>
                    <a:pt x="7828" y="261"/>
                  </a:lnTo>
                  <a:cubicBezTo>
                    <a:pt x="7828" y="216"/>
                    <a:pt x="7858" y="188"/>
                    <a:pt x="7892" y="188"/>
                  </a:cubicBezTo>
                  <a:cubicBezTo>
                    <a:pt x="7915" y="188"/>
                    <a:pt x="7926" y="195"/>
                    <a:pt x="7941" y="210"/>
                  </a:cubicBezTo>
                  <a:lnTo>
                    <a:pt x="7990" y="161"/>
                  </a:lnTo>
                  <a:close/>
                  <a:moveTo>
                    <a:pt x="7604" y="269"/>
                  </a:moveTo>
                  <a:lnTo>
                    <a:pt x="7459" y="269"/>
                  </a:lnTo>
                  <a:cubicBezTo>
                    <a:pt x="7460" y="249"/>
                    <a:pt x="7461" y="240"/>
                    <a:pt x="7468" y="225"/>
                  </a:cubicBezTo>
                  <a:cubicBezTo>
                    <a:pt x="7478" y="201"/>
                    <a:pt x="7501" y="185"/>
                    <a:pt x="7532" y="185"/>
                  </a:cubicBezTo>
                  <a:cubicBezTo>
                    <a:pt x="7562" y="185"/>
                    <a:pt x="7585" y="201"/>
                    <a:pt x="7595" y="225"/>
                  </a:cubicBezTo>
                  <a:cubicBezTo>
                    <a:pt x="7602" y="240"/>
                    <a:pt x="7604" y="249"/>
                    <a:pt x="7604" y="269"/>
                  </a:cubicBezTo>
                  <a:close/>
                  <a:moveTo>
                    <a:pt x="7668" y="314"/>
                  </a:moveTo>
                  <a:lnTo>
                    <a:pt x="7668" y="286"/>
                  </a:lnTo>
                  <a:cubicBezTo>
                    <a:pt x="7668" y="194"/>
                    <a:pt x="7618" y="131"/>
                    <a:pt x="7532" y="131"/>
                  </a:cubicBezTo>
                  <a:cubicBezTo>
                    <a:pt x="7449" y="131"/>
                    <a:pt x="7395" y="191"/>
                    <a:pt x="7395" y="295"/>
                  </a:cubicBezTo>
                  <a:cubicBezTo>
                    <a:pt x="7395" y="418"/>
                    <a:pt x="7459" y="460"/>
                    <a:pt x="7540" y="460"/>
                  </a:cubicBezTo>
                  <a:cubicBezTo>
                    <a:pt x="7597" y="460"/>
                    <a:pt x="7628" y="443"/>
                    <a:pt x="7661" y="410"/>
                  </a:cubicBezTo>
                  <a:lnTo>
                    <a:pt x="7619" y="371"/>
                  </a:lnTo>
                  <a:cubicBezTo>
                    <a:pt x="7597" y="394"/>
                    <a:pt x="7577" y="404"/>
                    <a:pt x="7541" y="404"/>
                  </a:cubicBezTo>
                  <a:cubicBezTo>
                    <a:pt x="7489" y="404"/>
                    <a:pt x="7459" y="369"/>
                    <a:pt x="7459" y="314"/>
                  </a:cubicBezTo>
                  <a:lnTo>
                    <a:pt x="7668" y="314"/>
                  </a:lnTo>
                  <a:close/>
                  <a:moveTo>
                    <a:pt x="7352" y="134"/>
                  </a:moveTo>
                  <a:lnTo>
                    <a:pt x="7284" y="134"/>
                  </a:lnTo>
                  <a:lnTo>
                    <a:pt x="7208" y="361"/>
                  </a:lnTo>
                  <a:lnTo>
                    <a:pt x="7132" y="134"/>
                  </a:lnTo>
                  <a:lnTo>
                    <a:pt x="7063" y="134"/>
                  </a:lnTo>
                  <a:lnTo>
                    <a:pt x="7181" y="456"/>
                  </a:lnTo>
                  <a:lnTo>
                    <a:pt x="7234" y="456"/>
                  </a:lnTo>
                  <a:lnTo>
                    <a:pt x="7352" y="134"/>
                  </a:lnTo>
                  <a:close/>
                  <a:moveTo>
                    <a:pt x="6997" y="134"/>
                  </a:moveTo>
                  <a:lnTo>
                    <a:pt x="6932" y="134"/>
                  </a:lnTo>
                  <a:lnTo>
                    <a:pt x="6932" y="456"/>
                  </a:lnTo>
                  <a:lnTo>
                    <a:pt x="6997" y="456"/>
                  </a:lnTo>
                  <a:lnTo>
                    <a:pt x="6997" y="134"/>
                  </a:lnTo>
                  <a:close/>
                  <a:moveTo>
                    <a:pt x="6999" y="2"/>
                  </a:moveTo>
                  <a:lnTo>
                    <a:pt x="6930" y="2"/>
                  </a:lnTo>
                  <a:lnTo>
                    <a:pt x="6930" y="71"/>
                  </a:lnTo>
                  <a:lnTo>
                    <a:pt x="6999" y="71"/>
                  </a:lnTo>
                  <a:lnTo>
                    <a:pt x="6999" y="2"/>
                  </a:lnTo>
                  <a:close/>
                  <a:moveTo>
                    <a:pt x="6823" y="456"/>
                  </a:moveTo>
                  <a:lnTo>
                    <a:pt x="6823" y="251"/>
                  </a:lnTo>
                  <a:cubicBezTo>
                    <a:pt x="6823" y="214"/>
                    <a:pt x="6816" y="184"/>
                    <a:pt x="6791" y="160"/>
                  </a:cubicBezTo>
                  <a:cubicBezTo>
                    <a:pt x="6772" y="141"/>
                    <a:pt x="6745" y="131"/>
                    <a:pt x="6711" y="131"/>
                  </a:cubicBezTo>
                  <a:cubicBezTo>
                    <a:pt x="6679" y="131"/>
                    <a:pt x="6648" y="143"/>
                    <a:pt x="6626" y="167"/>
                  </a:cubicBezTo>
                  <a:lnTo>
                    <a:pt x="6626" y="134"/>
                  </a:lnTo>
                  <a:lnTo>
                    <a:pt x="6562" y="134"/>
                  </a:lnTo>
                  <a:lnTo>
                    <a:pt x="6562" y="456"/>
                  </a:lnTo>
                  <a:lnTo>
                    <a:pt x="6627" y="456"/>
                  </a:lnTo>
                  <a:lnTo>
                    <a:pt x="6627" y="260"/>
                  </a:lnTo>
                  <a:cubicBezTo>
                    <a:pt x="6627" y="211"/>
                    <a:pt x="6657" y="188"/>
                    <a:pt x="6694" y="188"/>
                  </a:cubicBezTo>
                  <a:cubicBezTo>
                    <a:pt x="6730" y="188"/>
                    <a:pt x="6758" y="210"/>
                    <a:pt x="6758" y="260"/>
                  </a:cubicBezTo>
                  <a:lnTo>
                    <a:pt x="6758" y="456"/>
                  </a:lnTo>
                  <a:lnTo>
                    <a:pt x="6823" y="456"/>
                  </a:lnTo>
                  <a:close/>
                  <a:moveTo>
                    <a:pt x="6449" y="304"/>
                  </a:moveTo>
                  <a:lnTo>
                    <a:pt x="6449" y="4"/>
                  </a:lnTo>
                  <a:lnTo>
                    <a:pt x="6381" y="4"/>
                  </a:lnTo>
                  <a:lnTo>
                    <a:pt x="6381" y="301"/>
                  </a:lnTo>
                  <a:cubicBezTo>
                    <a:pt x="6381" y="361"/>
                    <a:pt x="6343" y="399"/>
                    <a:pt x="6287" y="399"/>
                  </a:cubicBezTo>
                  <a:cubicBezTo>
                    <a:pt x="6230" y="399"/>
                    <a:pt x="6193" y="361"/>
                    <a:pt x="6193" y="301"/>
                  </a:cubicBezTo>
                  <a:lnTo>
                    <a:pt x="6193" y="4"/>
                  </a:lnTo>
                  <a:lnTo>
                    <a:pt x="6125" y="4"/>
                  </a:lnTo>
                  <a:lnTo>
                    <a:pt x="6125" y="304"/>
                  </a:lnTo>
                  <a:cubicBezTo>
                    <a:pt x="6125" y="397"/>
                    <a:pt x="6195" y="460"/>
                    <a:pt x="6287" y="460"/>
                  </a:cubicBezTo>
                  <a:cubicBezTo>
                    <a:pt x="6379" y="460"/>
                    <a:pt x="6449" y="397"/>
                    <a:pt x="6449" y="304"/>
                  </a:cubicBezTo>
                  <a:close/>
                  <a:moveTo>
                    <a:pt x="6021" y="250"/>
                  </a:moveTo>
                  <a:lnTo>
                    <a:pt x="5835" y="250"/>
                  </a:lnTo>
                  <a:lnTo>
                    <a:pt x="5835" y="310"/>
                  </a:lnTo>
                  <a:lnTo>
                    <a:pt x="6021" y="310"/>
                  </a:lnTo>
                  <a:lnTo>
                    <a:pt x="6021" y="250"/>
                  </a:lnTo>
                  <a:close/>
                  <a:moveTo>
                    <a:pt x="5743" y="358"/>
                  </a:moveTo>
                  <a:cubicBezTo>
                    <a:pt x="5743" y="301"/>
                    <a:pt x="5707" y="272"/>
                    <a:pt x="5647" y="267"/>
                  </a:cubicBezTo>
                  <a:lnTo>
                    <a:pt x="5596" y="263"/>
                  </a:lnTo>
                  <a:cubicBezTo>
                    <a:pt x="5562" y="260"/>
                    <a:pt x="5552" y="245"/>
                    <a:pt x="5552" y="226"/>
                  </a:cubicBezTo>
                  <a:cubicBezTo>
                    <a:pt x="5552" y="202"/>
                    <a:pt x="5572" y="185"/>
                    <a:pt x="5610" y="185"/>
                  </a:cubicBezTo>
                  <a:cubicBezTo>
                    <a:pt x="5641" y="185"/>
                    <a:pt x="5669" y="191"/>
                    <a:pt x="5690" y="208"/>
                  </a:cubicBezTo>
                  <a:lnTo>
                    <a:pt x="5730" y="167"/>
                  </a:lnTo>
                  <a:cubicBezTo>
                    <a:pt x="5701" y="141"/>
                    <a:pt x="5659" y="131"/>
                    <a:pt x="5611" y="131"/>
                  </a:cubicBezTo>
                  <a:cubicBezTo>
                    <a:pt x="5544" y="131"/>
                    <a:pt x="5490" y="166"/>
                    <a:pt x="5490" y="229"/>
                  </a:cubicBezTo>
                  <a:cubicBezTo>
                    <a:pt x="5490" y="286"/>
                    <a:pt x="5525" y="313"/>
                    <a:pt x="5585" y="318"/>
                  </a:cubicBezTo>
                  <a:lnTo>
                    <a:pt x="5636" y="322"/>
                  </a:lnTo>
                  <a:cubicBezTo>
                    <a:pt x="5668" y="325"/>
                    <a:pt x="5680" y="339"/>
                    <a:pt x="5680" y="361"/>
                  </a:cubicBezTo>
                  <a:cubicBezTo>
                    <a:pt x="5680" y="391"/>
                    <a:pt x="5648" y="405"/>
                    <a:pt x="5609" y="405"/>
                  </a:cubicBezTo>
                  <a:cubicBezTo>
                    <a:pt x="5577" y="405"/>
                    <a:pt x="5542" y="398"/>
                    <a:pt x="5516" y="371"/>
                  </a:cubicBezTo>
                  <a:lnTo>
                    <a:pt x="5474" y="414"/>
                  </a:lnTo>
                  <a:cubicBezTo>
                    <a:pt x="5512" y="451"/>
                    <a:pt x="5556" y="460"/>
                    <a:pt x="5609" y="460"/>
                  </a:cubicBezTo>
                  <a:cubicBezTo>
                    <a:pt x="5686" y="460"/>
                    <a:pt x="5743" y="425"/>
                    <a:pt x="5743" y="358"/>
                  </a:cubicBezTo>
                  <a:close/>
                  <a:moveTo>
                    <a:pt x="5426" y="456"/>
                  </a:moveTo>
                  <a:lnTo>
                    <a:pt x="5426" y="401"/>
                  </a:lnTo>
                  <a:lnTo>
                    <a:pt x="5399" y="401"/>
                  </a:lnTo>
                  <a:cubicBezTo>
                    <a:pt x="5375" y="401"/>
                    <a:pt x="5363" y="387"/>
                    <a:pt x="5363" y="364"/>
                  </a:cubicBezTo>
                  <a:lnTo>
                    <a:pt x="5363" y="190"/>
                  </a:lnTo>
                  <a:lnTo>
                    <a:pt x="5426" y="190"/>
                  </a:lnTo>
                  <a:lnTo>
                    <a:pt x="5426" y="140"/>
                  </a:lnTo>
                  <a:lnTo>
                    <a:pt x="5363" y="140"/>
                  </a:lnTo>
                  <a:lnTo>
                    <a:pt x="5363" y="42"/>
                  </a:lnTo>
                  <a:lnTo>
                    <a:pt x="5299" y="42"/>
                  </a:lnTo>
                  <a:lnTo>
                    <a:pt x="5299" y="140"/>
                  </a:lnTo>
                  <a:lnTo>
                    <a:pt x="5262" y="140"/>
                  </a:lnTo>
                  <a:lnTo>
                    <a:pt x="5262" y="190"/>
                  </a:lnTo>
                  <a:lnTo>
                    <a:pt x="5299" y="190"/>
                  </a:lnTo>
                  <a:lnTo>
                    <a:pt x="5299" y="367"/>
                  </a:lnTo>
                  <a:cubicBezTo>
                    <a:pt x="5299" y="413"/>
                    <a:pt x="5327" y="456"/>
                    <a:pt x="5387" y="456"/>
                  </a:cubicBezTo>
                  <a:lnTo>
                    <a:pt x="5426" y="456"/>
                  </a:lnTo>
                  <a:close/>
                  <a:moveTo>
                    <a:pt x="5182" y="456"/>
                  </a:moveTo>
                  <a:lnTo>
                    <a:pt x="5182" y="249"/>
                  </a:lnTo>
                  <a:cubicBezTo>
                    <a:pt x="5182" y="179"/>
                    <a:pt x="5142" y="131"/>
                    <a:pt x="5070" y="131"/>
                  </a:cubicBezTo>
                  <a:cubicBezTo>
                    <a:pt x="5038" y="131"/>
                    <a:pt x="5009" y="143"/>
                    <a:pt x="4987" y="167"/>
                  </a:cubicBezTo>
                  <a:lnTo>
                    <a:pt x="4987" y="4"/>
                  </a:lnTo>
                  <a:lnTo>
                    <a:pt x="4922" y="4"/>
                  </a:lnTo>
                  <a:lnTo>
                    <a:pt x="4922" y="456"/>
                  </a:lnTo>
                  <a:lnTo>
                    <a:pt x="4987" y="456"/>
                  </a:lnTo>
                  <a:lnTo>
                    <a:pt x="4987" y="259"/>
                  </a:lnTo>
                  <a:cubicBezTo>
                    <a:pt x="4987" y="211"/>
                    <a:pt x="5016" y="188"/>
                    <a:pt x="5052" y="188"/>
                  </a:cubicBezTo>
                  <a:cubicBezTo>
                    <a:pt x="5088" y="188"/>
                    <a:pt x="5117" y="210"/>
                    <a:pt x="5117" y="259"/>
                  </a:cubicBezTo>
                  <a:lnTo>
                    <a:pt x="5117" y="456"/>
                  </a:lnTo>
                  <a:lnTo>
                    <a:pt x="5182" y="456"/>
                  </a:lnTo>
                  <a:close/>
                  <a:moveTo>
                    <a:pt x="4838" y="414"/>
                  </a:moveTo>
                  <a:lnTo>
                    <a:pt x="4793" y="372"/>
                  </a:lnTo>
                  <a:cubicBezTo>
                    <a:pt x="4773" y="394"/>
                    <a:pt x="4757" y="402"/>
                    <a:pt x="4731" y="402"/>
                  </a:cubicBezTo>
                  <a:cubicBezTo>
                    <a:pt x="4707" y="402"/>
                    <a:pt x="4686" y="392"/>
                    <a:pt x="4672" y="374"/>
                  </a:cubicBezTo>
                  <a:cubicBezTo>
                    <a:pt x="4658" y="356"/>
                    <a:pt x="4653" y="333"/>
                    <a:pt x="4653" y="295"/>
                  </a:cubicBezTo>
                  <a:cubicBezTo>
                    <a:pt x="4653" y="258"/>
                    <a:pt x="4658" y="235"/>
                    <a:pt x="4672" y="217"/>
                  </a:cubicBezTo>
                  <a:cubicBezTo>
                    <a:pt x="4686" y="199"/>
                    <a:pt x="4707" y="188"/>
                    <a:pt x="4731" y="188"/>
                  </a:cubicBezTo>
                  <a:cubicBezTo>
                    <a:pt x="4757" y="188"/>
                    <a:pt x="4773" y="197"/>
                    <a:pt x="4793" y="219"/>
                  </a:cubicBezTo>
                  <a:lnTo>
                    <a:pt x="4838" y="176"/>
                  </a:lnTo>
                  <a:cubicBezTo>
                    <a:pt x="4807" y="143"/>
                    <a:pt x="4776" y="131"/>
                    <a:pt x="4731" y="131"/>
                  </a:cubicBezTo>
                  <a:cubicBezTo>
                    <a:pt x="4659" y="131"/>
                    <a:pt x="4588" y="174"/>
                    <a:pt x="4588" y="295"/>
                  </a:cubicBezTo>
                  <a:cubicBezTo>
                    <a:pt x="4588" y="416"/>
                    <a:pt x="4659" y="460"/>
                    <a:pt x="4731" y="460"/>
                  </a:cubicBezTo>
                  <a:cubicBezTo>
                    <a:pt x="4776" y="460"/>
                    <a:pt x="4807" y="447"/>
                    <a:pt x="4838" y="414"/>
                  </a:cubicBezTo>
                  <a:close/>
                  <a:moveTo>
                    <a:pt x="4445" y="269"/>
                  </a:moveTo>
                  <a:lnTo>
                    <a:pt x="4300" y="269"/>
                  </a:lnTo>
                  <a:cubicBezTo>
                    <a:pt x="4301" y="249"/>
                    <a:pt x="4302" y="240"/>
                    <a:pt x="4309" y="225"/>
                  </a:cubicBezTo>
                  <a:cubicBezTo>
                    <a:pt x="4319" y="201"/>
                    <a:pt x="4342" y="185"/>
                    <a:pt x="4373" y="185"/>
                  </a:cubicBezTo>
                  <a:cubicBezTo>
                    <a:pt x="4403" y="185"/>
                    <a:pt x="4426" y="201"/>
                    <a:pt x="4436" y="225"/>
                  </a:cubicBezTo>
                  <a:cubicBezTo>
                    <a:pt x="4443" y="240"/>
                    <a:pt x="4444" y="249"/>
                    <a:pt x="4445" y="269"/>
                  </a:cubicBezTo>
                  <a:close/>
                  <a:moveTo>
                    <a:pt x="4509" y="314"/>
                  </a:moveTo>
                  <a:lnTo>
                    <a:pt x="4509" y="286"/>
                  </a:lnTo>
                  <a:cubicBezTo>
                    <a:pt x="4509" y="194"/>
                    <a:pt x="4459" y="131"/>
                    <a:pt x="4373" y="131"/>
                  </a:cubicBezTo>
                  <a:cubicBezTo>
                    <a:pt x="4290" y="131"/>
                    <a:pt x="4236" y="191"/>
                    <a:pt x="4236" y="295"/>
                  </a:cubicBezTo>
                  <a:cubicBezTo>
                    <a:pt x="4236" y="418"/>
                    <a:pt x="4300" y="460"/>
                    <a:pt x="4381" y="460"/>
                  </a:cubicBezTo>
                  <a:cubicBezTo>
                    <a:pt x="4437" y="460"/>
                    <a:pt x="4469" y="443"/>
                    <a:pt x="4502" y="410"/>
                  </a:cubicBezTo>
                  <a:lnTo>
                    <a:pt x="4460" y="371"/>
                  </a:lnTo>
                  <a:cubicBezTo>
                    <a:pt x="4437" y="394"/>
                    <a:pt x="4418" y="404"/>
                    <a:pt x="4382" y="404"/>
                  </a:cubicBezTo>
                  <a:cubicBezTo>
                    <a:pt x="4330" y="404"/>
                    <a:pt x="4300" y="369"/>
                    <a:pt x="4300" y="314"/>
                  </a:cubicBezTo>
                  <a:lnTo>
                    <a:pt x="4509" y="314"/>
                  </a:lnTo>
                  <a:close/>
                  <a:moveTo>
                    <a:pt x="4211" y="161"/>
                  </a:moveTo>
                  <a:cubicBezTo>
                    <a:pt x="4189" y="139"/>
                    <a:pt x="4165" y="131"/>
                    <a:pt x="4134" y="131"/>
                  </a:cubicBezTo>
                  <a:cubicBezTo>
                    <a:pt x="4098" y="131"/>
                    <a:pt x="4065" y="147"/>
                    <a:pt x="4048" y="169"/>
                  </a:cubicBezTo>
                  <a:lnTo>
                    <a:pt x="4048" y="134"/>
                  </a:lnTo>
                  <a:lnTo>
                    <a:pt x="3985" y="134"/>
                  </a:lnTo>
                  <a:lnTo>
                    <a:pt x="3985" y="456"/>
                  </a:lnTo>
                  <a:lnTo>
                    <a:pt x="4050" y="456"/>
                  </a:lnTo>
                  <a:lnTo>
                    <a:pt x="4050" y="261"/>
                  </a:lnTo>
                  <a:cubicBezTo>
                    <a:pt x="4050" y="216"/>
                    <a:pt x="4079" y="188"/>
                    <a:pt x="4114" y="188"/>
                  </a:cubicBezTo>
                  <a:cubicBezTo>
                    <a:pt x="4136" y="188"/>
                    <a:pt x="4147" y="195"/>
                    <a:pt x="4162" y="210"/>
                  </a:cubicBezTo>
                  <a:lnTo>
                    <a:pt x="4211" y="161"/>
                  </a:lnTo>
                  <a:close/>
                  <a:moveTo>
                    <a:pt x="3823" y="295"/>
                  </a:moveTo>
                  <a:cubicBezTo>
                    <a:pt x="3823" y="352"/>
                    <a:pt x="3815" y="402"/>
                    <a:pt x="3756" y="402"/>
                  </a:cubicBezTo>
                  <a:cubicBezTo>
                    <a:pt x="3698" y="402"/>
                    <a:pt x="3689" y="352"/>
                    <a:pt x="3689" y="295"/>
                  </a:cubicBezTo>
                  <a:cubicBezTo>
                    <a:pt x="3689" y="238"/>
                    <a:pt x="3698" y="188"/>
                    <a:pt x="3756" y="188"/>
                  </a:cubicBezTo>
                  <a:cubicBezTo>
                    <a:pt x="3815" y="188"/>
                    <a:pt x="3823" y="238"/>
                    <a:pt x="3823" y="295"/>
                  </a:cubicBezTo>
                  <a:close/>
                  <a:moveTo>
                    <a:pt x="3888" y="295"/>
                  </a:moveTo>
                  <a:cubicBezTo>
                    <a:pt x="3888" y="246"/>
                    <a:pt x="3884" y="192"/>
                    <a:pt x="3852" y="159"/>
                  </a:cubicBezTo>
                  <a:cubicBezTo>
                    <a:pt x="3834" y="141"/>
                    <a:pt x="3806" y="131"/>
                    <a:pt x="3773" y="131"/>
                  </a:cubicBezTo>
                  <a:cubicBezTo>
                    <a:pt x="3739" y="131"/>
                    <a:pt x="3712" y="139"/>
                    <a:pt x="3689" y="167"/>
                  </a:cubicBezTo>
                  <a:lnTo>
                    <a:pt x="3689" y="4"/>
                  </a:lnTo>
                  <a:lnTo>
                    <a:pt x="3624" y="4"/>
                  </a:lnTo>
                  <a:lnTo>
                    <a:pt x="3624" y="456"/>
                  </a:lnTo>
                  <a:lnTo>
                    <a:pt x="3688" y="456"/>
                  </a:lnTo>
                  <a:lnTo>
                    <a:pt x="3688" y="422"/>
                  </a:lnTo>
                  <a:cubicBezTo>
                    <a:pt x="3712" y="451"/>
                    <a:pt x="3738" y="460"/>
                    <a:pt x="3773" y="460"/>
                  </a:cubicBezTo>
                  <a:cubicBezTo>
                    <a:pt x="3805" y="460"/>
                    <a:pt x="3834" y="449"/>
                    <a:pt x="3852" y="432"/>
                  </a:cubicBezTo>
                  <a:cubicBezTo>
                    <a:pt x="3884" y="399"/>
                    <a:pt x="3888" y="344"/>
                    <a:pt x="3888" y="295"/>
                  </a:cubicBezTo>
                  <a:close/>
                  <a:moveTo>
                    <a:pt x="3544" y="456"/>
                  </a:moveTo>
                  <a:lnTo>
                    <a:pt x="3544" y="401"/>
                  </a:lnTo>
                  <a:lnTo>
                    <a:pt x="3515" y="401"/>
                  </a:lnTo>
                  <a:cubicBezTo>
                    <a:pt x="3489" y="401"/>
                    <a:pt x="3480" y="388"/>
                    <a:pt x="3480" y="364"/>
                  </a:cubicBezTo>
                  <a:lnTo>
                    <a:pt x="3480" y="4"/>
                  </a:lnTo>
                  <a:lnTo>
                    <a:pt x="3415" y="4"/>
                  </a:lnTo>
                  <a:lnTo>
                    <a:pt x="3415" y="367"/>
                  </a:lnTo>
                  <a:cubicBezTo>
                    <a:pt x="3415" y="415"/>
                    <a:pt x="3442" y="456"/>
                    <a:pt x="3504" y="456"/>
                  </a:cubicBezTo>
                  <a:lnTo>
                    <a:pt x="3544" y="456"/>
                  </a:lnTo>
                  <a:close/>
                  <a:moveTo>
                    <a:pt x="3215" y="307"/>
                  </a:moveTo>
                  <a:lnTo>
                    <a:pt x="3076" y="307"/>
                  </a:lnTo>
                  <a:lnTo>
                    <a:pt x="3147" y="107"/>
                  </a:lnTo>
                  <a:lnTo>
                    <a:pt x="3215" y="307"/>
                  </a:lnTo>
                  <a:close/>
                  <a:moveTo>
                    <a:pt x="3339" y="456"/>
                  </a:moveTo>
                  <a:lnTo>
                    <a:pt x="3173" y="4"/>
                  </a:lnTo>
                  <a:lnTo>
                    <a:pt x="3118" y="4"/>
                  </a:lnTo>
                  <a:lnTo>
                    <a:pt x="2952" y="456"/>
                  </a:lnTo>
                  <a:lnTo>
                    <a:pt x="3025" y="456"/>
                  </a:lnTo>
                  <a:lnTo>
                    <a:pt x="3056" y="366"/>
                  </a:lnTo>
                  <a:lnTo>
                    <a:pt x="3234" y="366"/>
                  </a:lnTo>
                  <a:lnTo>
                    <a:pt x="3265" y="456"/>
                  </a:lnTo>
                  <a:lnTo>
                    <a:pt x="3339" y="456"/>
                  </a:lnTo>
                  <a:close/>
                  <a:moveTo>
                    <a:pt x="2895" y="250"/>
                  </a:moveTo>
                  <a:lnTo>
                    <a:pt x="2709" y="250"/>
                  </a:lnTo>
                  <a:lnTo>
                    <a:pt x="2709" y="310"/>
                  </a:lnTo>
                  <a:lnTo>
                    <a:pt x="2895" y="310"/>
                  </a:lnTo>
                  <a:lnTo>
                    <a:pt x="2895" y="250"/>
                  </a:lnTo>
                  <a:close/>
                  <a:moveTo>
                    <a:pt x="2609" y="456"/>
                  </a:moveTo>
                  <a:lnTo>
                    <a:pt x="2609" y="251"/>
                  </a:lnTo>
                  <a:cubicBezTo>
                    <a:pt x="2609" y="214"/>
                    <a:pt x="2601" y="184"/>
                    <a:pt x="2576" y="160"/>
                  </a:cubicBezTo>
                  <a:cubicBezTo>
                    <a:pt x="2557" y="141"/>
                    <a:pt x="2530" y="131"/>
                    <a:pt x="2497" y="131"/>
                  </a:cubicBezTo>
                  <a:cubicBezTo>
                    <a:pt x="2465" y="131"/>
                    <a:pt x="2434" y="143"/>
                    <a:pt x="2411" y="167"/>
                  </a:cubicBezTo>
                  <a:lnTo>
                    <a:pt x="2411" y="134"/>
                  </a:lnTo>
                  <a:lnTo>
                    <a:pt x="2348" y="134"/>
                  </a:lnTo>
                  <a:lnTo>
                    <a:pt x="2348" y="456"/>
                  </a:lnTo>
                  <a:lnTo>
                    <a:pt x="2413" y="456"/>
                  </a:lnTo>
                  <a:lnTo>
                    <a:pt x="2413" y="260"/>
                  </a:lnTo>
                  <a:cubicBezTo>
                    <a:pt x="2413" y="211"/>
                    <a:pt x="2443" y="188"/>
                    <a:pt x="2479" y="188"/>
                  </a:cubicBezTo>
                  <a:cubicBezTo>
                    <a:pt x="2516" y="188"/>
                    <a:pt x="2544" y="210"/>
                    <a:pt x="2544" y="260"/>
                  </a:cubicBezTo>
                  <a:lnTo>
                    <a:pt x="2544" y="456"/>
                  </a:lnTo>
                  <a:lnTo>
                    <a:pt x="2609" y="456"/>
                  </a:lnTo>
                  <a:close/>
                  <a:moveTo>
                    <a:pt x="2187" y="340"/>
                  </a:moveTo>
                  <a:cubicBezTo>
                    <a:pt x="2187" y="363"/>
                    <a:pt x="2182" y="378"/>
                    <a:pt x="2173" y="388"/>
                  </a:cubicBezTo>
                  <a:cubicBezTo>
                    <a:pt x="2156" y="404"/>
                    <a:pt x="2137" y="406"/>
                    <a:pt x="2112" y="406"/>
                  </a:cubicBezTo>
                  <a:cubicBezTo>
                    <a:pt x="2072" y="406"/>
                    <a:pt x="2053" y="390"/>
                    <a:pt x="2053" y="361"/>
                  </a:cubicBezTo>
                  <a:cubicBezTo>
                    <a:pt x="2053" y="331"/>
                    <a:pt x="2073" y="314"/>
                    <a:pt x="2111" y="314"/>
                  </a:cubicBezTo>
                  <a:lnTo>
                    <a:pt x="2187" y="314"/>
                  </a:lnTo>
                  <a:lnTo>
                    <a:pt x="2187" y="340"/>
                  </a:lnTo>
                  <a:close/>
                  <a:moveTo>
                    <a:pt x="2251" y="456"/>
                  </a:moveTo>
                  <a:lnTo>
                    <a:pt x="2251" y="241"/>
                  </a:lnTo>
                  <a:cubicBezTo>
                    <a:pt x="2251" y="168"/>
                    <a:pt x="2207" y="131"/>
                    <a:pt x="2119" y="131"/>
                  </a:cubicBezTo>
                  <a:cubicBezTo>
                    <a:pt x="2065" y="131"/>
                    <a:pt x="2034" y="141"/>
                    <a:pt x="2003" y="177"/>
                  </a:cubicBezTo>
                  <a:lnTo>
                    <a:pt x="2046" y="217"/>
                  </a:lnTo>
                  <a:cubicBezTo>
                    <a:pt x="2063" y="194"/>
                    <a:pt x="2081" y="186"/>
                    <a:pt x="2116" y="186"/>
                  </a:cubicBezTo>
                  <a:cubicBezTo>
                    <a:pt x="2166" y="186"/>
                    <a:pt x="2187" y="205"/>
                    <a:pt x="2187" y="246"/>
                  </a:cubicBezTo>
                  <a:lnTo>
                    <a:pt x="2187" y="269"/>
                  </a:lnTo>
                  <a:lnTo>
                    <a:pt x="2102" y="269"/>
                  </a:lnTo>
                  <a:cubicBezTo>
                    <a:pt x="2028" y="269"/>
                    <a:pt x="1990" y="308"/>
                    <a:pt x="1990" y="362"/>
                  </a:cubicBezTo>
                  <a:cubicBezTo>
                    <a:pt x="1990" y="389"/>
                    <a:pt x="1999" y="414"/>
                    <a:pt x="2016" y="431"/>
                  </a:cubicBezTo>
                  <a:cubicBezTo>
                    <a:pt x="2035" y="451"/>
                    <a:pt x="2062" y="460"/>
                    <a:pt x="2102" y="460"/>
                  </a:cubicBezTo>
                  <a:cubicBezTo>
                    <a:pt x="2142" y="460"/>
                    <a:pt x="2164" y="451"/>
                    <a:pt x="2188" y="427"/>
                  </a:cubicBezTo>
                  <a:lnTo>
                    <a:pt x="2188" y="456"/>
                  </a:lnTo>
                  <a:lnTo>
                    <a:pt x="2251" y="456"/>
                  </a:lnTo>
                  <a:close/>
                  <a:moveTo>
                    <a:pt x="1902" y="134"/>
                  </a:moveTo>
                  <a:lnTo>
                    <a:pt x="1837" y="134"/>
                  </a:lnTo>
                  <a:lnTo>
                    <a:pt x="1837" y="456"/>
                  </a:lnTo>
                  <a:lnTo>
                    <a:pt x="1902" y="456"/>
                  </a:lnTo>
                  <a:lnTo>
                    <a:pt x="1902" y="134"/>
                  </a:lnTo>
                  <a:close/>
                  <a:moveTo>
                    <a:pt x="1904" y="2"/>
                  </a:moveTo>
                  <a:lnTo>
                    <a:pt x="1836" y="2"/>
                  </a:lnTo>
                  <a:lnTo>
                    <a:pt x="1836" y="71"/>
                  </a:lnTo>
                  <a:lnTo>
                    <a:pt x="1904" y="71"/>
                  </a:lnTo>
                  <a:lnTo>
                    <a:pt x="1904" y="2"/>
                  </a:lnTo>
                  <a:close/>
                  <a:moveTo>
                    <a:pt x="1733" y="456"/>
                  </a:moveTo>
                  <a:lnTo>
                    <a:pt x="1733" y="401"/>
                  </a:lnTo>
                  <a:lnTo>
                    <a:pt x="1706" y="401"/>
                  </a:lnTo>
                  <a:cubicBezTo>
                    <a:pt x="1682" y="401"/>
                    <a:pt x="1670" y="387"/>
                    <a:pt x="1670" y="364"/>
                  </a:cubicBezTo>
                  <a:lnTo>
                    <a:pt x="1670" y="190"/>
                  </a:lnTo>
                  <a:lnTo>
                    <a:pt x="1733" y="190"/>
                  </a:lnTo>
                  <a:lnTo>
                    <a:pt x="1733" y="140"/>
                  </a:lnTo>
                  <a:lnTo>
                    <a:pt x="1670" y="140"/>
                  </a:lnTo>
                  <a:lnTo>
                    <a:pt x="1670" y="42"/>
                  </a:lnTo>
                  <a:lnTo>
                    <a:pt x="1606" y="42"/>
                  </a:lnTo>
                  <a:lnTo>
                    <a:pt x="1606" y="140"/>
                  </a:lnTo>
                  <a:lnTo>
                    <a:pt x="1569" y="140"/>
                  </a:lnTo>
                  <a:lnTo>
                    <a:pt x="1569" y="190"/>
                  </a:lnTo>
                  <a:lnTo>
                    <a:pt x="1606" y="190"/>
                  </a:lnTo>
                  <a:lnTo>
                    <a:pt x="1606" y="367"/>
                  </a:lnTo>
                  <a:cubicBezTo>
                    <a:pt x="1606" y="413"/>
                    <a:pt x="1634" y="456"/>
                    <a:pt x="1694" y="456"/>
                  </a:cubicBezTo>
                  <a:lnTo>
                    <a:pt x="1733" y="456"/>
                  </a:lnTo>
                  <a:close/>
                  <a:moveTo>
                    <a:pt x="1503" y="358"/>
                  </a:moveTo>
                  <a:cubicBezTo>
                    <a:pt x="1503" y="301"/>
                    <a:pt x="1468" y="272"/>
                    <a:pt x="1408" y="267"/>
                  </a:cubicBezTo>
                  <a:lnTo>
                    <a:pt x="1357" y="263"/>
                  </a:lnTo>
                  <a:cubicBezTo>
                    <a:pt x="1322" y="260"/>
                    <a:pt x="1312" y="245"/>
                    <a:pt x="1312" y="226"/>
                  </a:cubicBezTo>
                  <a:cubicBezTo>
                    <a:pt x="1312" y="202"/>
                    <a:pt x="1332" y="185"/>
                    <a:pt x="1371" y="185"/>
                  </a:cubicBezTo>
                  <a:cubicBezTo>
                    <a:pt x="1401" y="185"/>
                    <a:pt x="1430" y="191"/>
                    <a:pt x="1450" y="208"/>
                  </a:cubicBezTo>
                  <a:lnTo>
                    <a:pt x="1491" y="167"/>
                  </a:lnTo>
                  <a:cubicBezTo>
                    <a:pt x="1461" y="141"/>
                    <a:pt x="1420" y="131"/>
                    <a:pt x="1371" y="131"/>
                  </a:cubicBezTo>
                  <a:cubicBezTo>
                    <a:pt x="1304" y="131"/>
                    <a:pt x="1250" y="166"/>
                    <a:pt x="1250" y="229"/>
                  </a:cubicBezTo>
                  <a:cubicBezTo>
                    <a:pt x="1250" y="286"/>
                    <a:pt x="1285" y="313"/>
                    <a:pt x="1345" y="318"/>
                  </a:cubicBezTo>
                  <a:lnTo>
                    <a:pt x="1397" y="322"/>
                  </a:lnTo>
                  <a:cubicBezTo>
                    <a:pt x="1428" y="325"/>
                    <a:pt x="1440" y="339"/>
                    <a:pt x="1440" y="361"/>
                  </a:cubicBezTo>
                  <a:cubicBezTo>
                    <a:pt x="1440" y="391"/>
                    <a:pt x="1409" y="405"/>
                    <a:pt x="1369" y="405"/>
                  </a:cubicBezTo>
                  <a:cubicBezTo>
                    <a:pt x="1338" y="405"/>
                    <a:pt x="1303" y="398"/>
                    <a:pt x="1277" y="371"/>
                  </a:cubicBezTo>
                  <a:lnTo>
                    <a:pt x="1234" y="414"/>
                  </a:lnTo>
                  <a:cubicBezTo>
                    <a:pt x="1272" y="451"/>
                    <a:pt x="1317" y="460"/>
                    <a:pt x="1369" y="460"/>
                  </a:cubicBezTo>
                  <a:cubicBezTo>
                    <a:pt x="1446" y="460"/>
                    <a:pt x="1503" y="425"/>
                    <a:pt x="1503" y="358"/>
                  </a:cubicBezTo>
                  <a:close/>
                  <a:moveTo>
                    <a:pt x="1153" y="134"/>
                  </a:moveTo>
                  <a:lnTo>
                    <a:pt x="1088" y="134"/>
                  </a:lnTo>
                  <a:lnTo>
                    <a:pt x="1088" y="456"/>
                  </a:lnTo>
                  <a:lnTo>
                    <a:pt x="1153" y="456"/>
                  </a:lnTo>
                  <a:lnTo>
                    <a:pt x="1153" y="134"/>
                  </a:lnTo>
                  <a:close/>
                  <a:moveTo>
                    <a:pt x="1155" y="2"/>
                  </a:moveTo>
                  <a:lnTo>
                    <a:pt x="1086" y="2"/>
                  </a:lnTo>
                  <a:lnTo>
                    <a:pt x="1086" y="71"/>
                  </a:lnTo>
                  <a:lnTo>
                    <a:pt x="1155" y="71"/>
                  </a:lnTo>
                  <a:lnTo>
                    <a:pt x="1155" y="2"/>
                  </a:lnTo>
                  <a:close/>
                  <a:moveTo>
                    <a:pt x="1026" y="161"/>
                  </a:moveTo>
                  <a:cubicBezTo>
                    <a:pt x="1004" y="139"/>
                    <a:pt x="980" y="131"/>
                    <a:pt x="949" y="131"/>
                  </a:cubicBezTo>
                  <a:cubicBezTo>
                    <a:pt x="913" y="131"/>
                    <a:pt x="880" y="147"/>
                    <a:pt x="863" y="169"/>
                  </a:cubicBezTo>
                  <a:lnTo>
                    <a:pt x="863" y="134"/>
                  </a:lnTo>
                  <a:lnTo>
                    <a:pt x="800" y="134"/>
                  </a:lnTo>
                  <a:lnTo>
                    <a:pt x="800" y="456"/>
                  </a:lnTo>
                  <a:lnTo>
                    <a:pt x="865" y="456"/>
                  </a:lnTo>
                  <a:lnTo>
                    <a:pt x="865" y="261"/>
                  </a:lnTo>
                  <a:cubicBezTo>
                    <a:pt x="865" y="216"/>
                    <a:pt x="894" y="188"/>
                    <a:pt x="929" y="188"/>
                  </a:cubicBezTo>
                  <a:cubicBezTo>
                    <a:pt x="951" y="188"/>
                    <a:pt x="962" y="195"/>
                    <a:pt x="977" y="210"/>
                  </a:cubicBezTo>
                  <a:lnTo>
                    <a:pt x="1026" y="161"/>
                  </a:lnTo>
                  <a:close/>
                  <a:moveTo>
                    <a:pt x="691" y="456"/>
                  </a:moveTo>
                  <a:lnTo>
                    <a:pt x="691" y="249"/>
                  </a:lnTo>
                  <a:cubicBezTo>
                    <a:pt x="691" y="179"/>
                    <a:pt x="651" y="131"/>
                    <a:pt x="579" y="131"/>
                  </a:cubicBezTo>
                  <a:cubicBezTo>
                    <a:pt x="547" y="131"/>
                    <a:pt x="518" y="143"/>
                    <a:pt x="496" y="167"/>
                  </a:cubicBezTo>
                  <a:lnTo>
                    <a:pt x="496" y="4"/>
                  </a:lnTo>
                  <a:lnTo>
                    <a:pt x="431" y="4"/>
                  </a:lnTo>
                  <a:lnTo>
                    <a:pt x="431" y="456"/>
                  </a:lnTo>
                  <a:lnTo>
                    <a:pt x="496" y="456"/>
                  </a:lnTo>
                  <a:lnTo>
                    <a:pt x="496" y="259"/>
                  </a:lnTo>
                  <a:cubicBezTo>
                    <a:pt x="496" y="211"/>
                    <a:pt x="525" y="188"/>
                    <a:pt x="561" y="188"/>
                  </a:cubicBezTo>
                  <a:cubicBezTo>
                    <a:pt x="597" y="188"/>
                    <a:pt x="626" y="210"/>
                    <a:pt x="626" y="259"/>
                  </a:cubicBezTo>
                  <a:lnTo>
                    <a:pt x="626" y="456"/>
                  </a:lnTo>
                  <a:lnTo>
                    <a:pt x="691" y="456"/>
                  </a:lnTo>
                  <a:close/>
                  <a:moveTo>
                    <a:pt x="325" y="321"/>
                  </a:moveTo>
                  <a:lnTo>
                    <a:pt x="256" y="321"/>
                  </a:lnTo>
                  <a:cubicBezTo>
                    <a:pt x="245" y="367"/>
                    <a:pt x="214" y="399"/>
                    <a:pt x="164" y="399"/>
                  </a:cubicBezTo>
                  <a:cubicBezTo>
                    <a:pt x="137" y="399"/>
                    <a:pt x="113" y="388"/>
                    <a:pt x="97" y="371"/>
                  </a:cubicBezTo>
                  <a:cubicBezTo>
                    <a:pt x="75" y="347"/>
                    <a:pt x="70" y="321"/>
                    <a:pt x="70" y="230"/>
                  </a:cubicBezTo>
                  <a:cubicBezTo>
                    <a:pt x="70" y="139"/>
                    <a:pt x="75" y="113"/>
                    <a:pt x="97" y="89"/>
                  </a:cubicBezTo>
                  <a:cubicBezTo>
                    <a:pt x="113" y="72"/>
                    <a:pt x="137" y="62"/>
                    <a:pt x="164" y="62"/>
                  </a:cubicBezTo>
                  <a:cubicBezTo>
                    <a:pt x="214" y="62"/>
                    <a:pt x="244" y="94"/>
                    <a:pt x="255" y="139"/>
                  </a:cubicBezTo>
                  <a:lnTo>
                    <a:pt x="325" y="139"/>
                  </a:lnTo>
                  <a:cubicBezTo>
                    <a:pt x="309" y="49"/>
                    <a:pt x="247" y="0"/>
                    <a:pt x="164" y="0"/>
                  </a:cubicBezTo>
                  <a:cubicBezTo>
                    <a:pt x="117" y="0"/>
                    <a:pt x="76" y="18"/>
                    <a:pt x="45" y="49"/>
                  </a:cubicBezTo>
                  <a:cubicBezTo>
                    <a:pt x="0" y="93"/>
                    <a:pt x="1" y="143"/>
                    <a:pt x="1" y="230"/>
                  </a:cubicBezTo>
                  <a:cubicBezTo>
                    <a:pt x="1" y="317"/>
                    <a:pt x="0" y="367"/>
                    <a:pt x="45" y="412"/>
                  </a:cubicBezTo>
                  <a:cubicBezTo>
                    <a:pt x="76" y="443"/>
                    <a:pt x="117" y="460"/>
                    <a:pt x="164" y="460"/>
                  </a:cubicBezTo>
                  <a:cubicBezTo>
                    <a:pt x="245" y="460"/>
                    <a:pt x="310" y="411"/>
                    <a:pt x="325" y="3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037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143743"/>
            <a:ext cx="5616773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Sie</a:t>
            </a:r>
            <a:r>
              <a:rPr lang="en-GB" dirty="0"/>
              <a:t>, um das Format des </a:t>
            </a:r>
            <a:r>
              <a:rPr lang="en-GB" dirty="0" err="1"/>
              <a:t>Titeltextes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516063"/>
            <a:ext cx="7773988" cy="427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Sie</a:t>
            </a:r>
            <a:r>
              <a:rPr lang="en-GB" dirty="0"/>
              <a:t>, um die </a:t>
            </a:r>
            <a:r>
              <a:rPr lang="en-GB" dirty="0" err="1"/>
              <a:t>Formate</a:t>
            </a:r>
            <a:r>
              <a:rPr lang="en-GB" dirty="0"/>
              <a:t> des </a:t>
            </a:r>
            <a:r>
              <a:rPr lang="en-GB" dirty="0" err="1"/>
              <a:t>Gliederungstextes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Sechste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Siebente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Achte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Neunte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6192838" y="6005513"/>
            <a:ext cx="2016125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1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900225" y="33487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72BCF1ED-2BAE-6049-A6A9-E6D0D8A3F2D4}" type="slidenum">
              <a:rPr lang="de-DE" smtClean="0">
                <a:solidFill>
                  <a:schemeClr val="tx1"/>
                </a:solidFill>
                <a:latin typeface="D-DIN"/>
                <a:cs typeface="D-DIN"/>
              </a:rPr>
              <a:t>‹Nr.›</a:t>
            </a:fld>
            <a:endParaRPr lang="de-DE" dirty="0">
              <a:solidFill>
                <a:schemeClr val="tx1"/>
              </a:solidFill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2380620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dt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 b="1">
          <a:solidFill>
            <a:srgbClr val="FFFFFF"/>
          </a:solidFill>
          <a:latin typeface="D-DIN"/>
          <a:ea typeface="+mj-ea"/>
          <a:cs typeface="D-DIN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5pPr>
      <a:lvl6pPr marL="25146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6pPr>
      <a:lvl7pPr marL="29718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7pPr>
      <a:lvl8pPr marL="34290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8pPr>
      <a:lvl9pPr marL="38862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9pPr>
    </p:titleStyle>
    <p:bodyStyle>
      <a:lvl1pPr marL="342900" indent="-342900" algn="l" defTabSz="449263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D-DIN"/>
          <a:ea typeface="+mn-ea"/>
          <a:cs typeface="D-DIN"/>
        </a:defRPr>
      </a:lvl1pPr>
      <a:lvl2pPr marL="742950" indent="-285750" algn="l" defTabSz="449263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2pPr>
      <a:lvl3pPr marL="1143000" indent="-228600" algn="l" defTabSz="449263" rtl="0" eaLnBrk="0" fontAlgn="base" hangingPunct="0"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3pPr>
      <a:lvl4pPr marL="16002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4pPr>
      <a:lvl5pPr marL="20574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5pPr>
      <a:lvl6pPr marL="25146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doi.org/https:/doi.org/10.1016/S0262-4079(10)61684-3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5925" y="72355"/>
            <a:ext cx="5472757" cy="1079500"/>
          </a:xfrm>
        </p:spPr>
        <p:txBody>
          <a:bodyPr/>
          <a:lstStyle/>
          <a:p>
            <a:pPr algn="l"/>
            <a:r>
              <a:rPr lang="en-US" b="1" dirty="0" err="1">
                <a:solidFill>
                  <a:schemeClr val="bg1"/>
                </a:solidFill>
              </a:rPr>
              <a:t>Springschool</a:t>
            </a:r>
            <a:r>
              <a:rPr lang="en-US" b="1" dirty="0">
                <a:solidFill>
                  <a:schemeClr val="bg1"/>
                </a:solidFill>
              </a:rPr>
              <a:t> 2022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4536231"/>
            <a:ext cx="7632997" cy="1254969"/>
          </a:xfrm>
        </p:spPr>
        <p:txBody>
          <a:bodyPr/>
          <a:lstStyle/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n-US" sz="1600" dirty="0"/>
              <a:t>Prof. Dr. Julian </a:t>
            </a:r>
            <a:r>
              <a:rPr lang="en-US" sz="1600" dirty="0" err="1"/>
              <a:t>Keil</a:t>
            </a:r>
            <a:endParaRPr lang="en-US" sz="1600" dirty="0"/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n-US" sz="1600" dirty="0" err="1"/>
              <a:t>Biologische</a:t>
            </a:r>
            <a:r>
              <a:rPr lang="en-US" sz="1600" dirty="0"/>
              <a:t> </a:t>
            </a:r>
            <a:r>
              <a:rPr lang="en-US" sz="1600" dirty="0" err="1"/>
              <a:t>Psychologie</a:t>
            </a:r>
            <a:r>
              <a:rPr lang="en-US" sz="1600" dirty="0"/>
              <a:t> | Christian-</a:t>
            </a:r>
            <a:r>
              <a:rPr lang="en-US" sz="1600" dirty="0" err="1"/>
              <a:t>Albrechts</a:t>
            </a:r>
            <a:r>
              <a:rPr lang="en-US" sz="1600" dirty="0"/>
              <a:t>-</a:t>
            </a:r>
            <a:r>
              <a:rPr lang="en-US" sz="1600" dirty="0" err="1"/>
              <a:t>Universität</a:t>
            </a:r>
            <a:r>
              <a:rPr lang="en-US" sz="1600" dirty="0"/>
              <a:t> Kiel</a:t>
            </a: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n-US" sz="1600" dirty="0" err="1"/>
              <a:t>www.biopsych.uni-kiel.de</a:t>
            </a:r>
            <a:r>
              <a:rPr lang="en-US" sz="1600" dirty="0"/>
              <a:t> | </a:t>
            </a:r>
            <a:r>
              <a:rPr lang="en-US" sz="1600" dirty="0" err="1"/>
              <a:t>keil@psychologie.uni-kiel.de</a:t>
            </a:r>
            <a:r>
              <a:rPr lang="en-US" sz="1600" dirty="0"/>
              <a:t> | @</a:t>
            </a:r>
            <a:r>
              <a:rPr lang="en-US" sz="1600" dirty="0" err="1"/>
              <a:t>drjuliankeil</a:t>
            </a:r>
            <a:endParaRPr lang="en-US" sz="1600" dirty="0"/>
          </a:p>
        </p:txBody>
      </p:sp>
      <p:pic>
        <p:nvPicPr>
          <p:cNvPr id="4" name="Bild 3" descr="alpha_osci_cut_3lines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50" t="22546" r="5052" b="50000"/>
          <a:stretch/>
        </p:blipFill>
        <p:spPr>
          <a:xfrm>
            <a:off x="-211002" y="1367879"/>
            <a:ext cx="9139895" cy="29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316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Electrophysiology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EEG_Layers_Hari201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903"/>
          <a:stretch/>
        </p:blipFill>
        <p:spPr>
          <a:xfrm>
            <a:off x="936005" y="1295871"/>
            <a:ext cx="6850757" cy="4525960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Electrophysiology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RightHandRule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648" y="1943943"/>
            <a:ext cx="2663957" cy="2996952"/>
          </a:xfrm>
          <a:prstGeom prst="rect">
            <a:avLst/>
          </a:prstGeom>
        </p:spPr>
      </p:pic>
      <p:pic>
        <p:nvPicPr>
          <p:cNvPr id="6" name="Bild 5" descr="ERP_Visual_Topo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53" t="4560" r="9744" b="28593"/>
          <a:stretch/>
        </p:blipFill>
        <p:spPr>
          <a:xfrm>
            <a:off x="6336605" y="1223863"/>
            <a:ext cx="1512168" cy="4629994"/>
          </a:xfrm>
          <a:prstGeom prst="rect">
            <a:avLst/>
          </a:prstGeom>
        </p:spPr>
      </p:pic>
      <p:pic>
        <p:nvPicPr>
          <p:cNvPr id="7" name="Bild 3" descr="Bildschirmfoto 2010-12-08 um 13.51.15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57" y="1799927"/>
            <a:ext cx="2952328" cy="1111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Bild 3" descr="Bildschirmfoto 2010-12-08 um 14.10.3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9" y="2880047"/>
            <a:ext cx="3616493" cy="2471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3572018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Interim Summary: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How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information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transported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and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how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can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we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record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it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?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sp>
        <p:nvSpPr>
          <p:cNvPr id="7" name="Inhaltsplatzhalter 2"/>
          <p:cNvSpPr txBox="1">
            <a:spLocks/>
          </p:cNvSpPr>
          <p:nvPr/>
        </p:nvSpPr>
        <p:spPr bwMode="auto">
          <a:xfrm>
            <a:off x="431800" y="1295871"/>
            <a:ext cx="3168501" cy="42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Neurons communicate by electrical signals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Electrical signals encode information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Summed electrical signals at the dendrites can be recorded through EEG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Rhythmic changes in local activity</a:t>
            </a:r>
          </a:p>
        </p:txBody>
      </p:sp>
      <p:pic>
        <p:nvPicPr>
          <p:cNvPr id="6" name="Bild 1" descr="EEG_Layers_Hari2015.jpg">
            <a:extLst>
              <a:ext uri="{FF2B5EF4-FFF2-40B4-BE49-F238E27FC236}">
                <a16:creationId xmlns:a16="http://schemas.microsoft.com/office/drawing/2014/main" id="{7AA30BC7-73CE-7241-A622-2EB3C13893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903"/>
          <a:stretch/>
        </p:blipFill>
        <p:spPr>
          <a:xfrm>
            <a:off x="4064676" y="1367879"/>
            <a:ext cx="3824523" cy="2526675"/>
          </a:xfrm>
          <a:prstGeom prst="rect">
            <a:avLst/>
          </a:prstGeom>
        </p:spPr>
      </p:pic>
      <p:pic>
        <p:nvPicPr>
          <p:cNvPr id="8" name="Bild 3" descr="berger_eeg1.jpg">
            <a:extLst>
              <a:ext uri="{FF2B5EF4-FFF2-40B4-BE49-F238E27FC236}">
                <a16:creationId xmlns:a16="http://schemas.microsoft.com/office/drawing/2014/main" id="{B0057738-77A6-0643-96FF-A8C871B460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059"/>
          <a:stretch/>
        </p:blipFill>
        <p:spPr bwMode="auto">
          <a:xfrm>
            <a:off x="4258734" y="4209166"/>
            <a:ext cx="3630465" cy="1398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67965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Oscillations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3" name="Bild 2" descr="FT_FreqAmpPha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13" y="1219663"/>
            <a:ext cx="6984776" cy="4828736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724573152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Bild 3" descr="Tallon-Baudry Evoked Induc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666" y="1223863"/>
            <a:ext cx="5194958" cy="4584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Oscillations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7" name="Bild 3" descr="Tallon-Baudry Evoked Induc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490" r="49505"/>
          <a:stretch/>
        </p:blipFill>
        <p:spPr bwMode="auto">
          <a:xfrm>
            <a:off x="1872109" y="4176191"/>
            <a:ext cx="2623188" cy="1627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Bild 3" descr="Tallon-Baudry Evoked Induc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027" b="35250"/>
          <a:stretch/>
        </p:blipFill>
        <p:spPr bwMode="auto">
          <a:xfrm>
            <a:off x="1872109" y="1223863"/>
            <a:ext cx="2336330" cy="2968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249778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Oscillations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: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Evoked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Potentials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01338" y="1357158"/>
            <a:ext cx="5941324" cy="4016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3887360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 descr="VisualSearchSti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65" y="2161140"/>
            <a:ext cx="2273953" cy="2157894"/>
          </a:xfrm>
          <a:prstGeom prst="rect">
            <a:avLst/>
          </a:prstGeom>
        </p:spPr>
      </p:pic>
      <p:pic>
        <p:nvPicPr>
          <p:cNvPr id="4" name="Bild 3" descr="BottomUpNovelP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253" y="1648947"/>
            <a:ext cx="4680550" cy="3182281"/>
          </a:xfrm>
          <a:prstGeom prst="rect">
            <a:avLst/>
          </a:prstGeom>
        </p:spPr>
      </p:pic>
      <p:sp>
        <p:nvSpPr>
          <p:cNvPr id="12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Visual Pop-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put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90998961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 descr="VisualSearchSti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76000" y="2161759"/>
            <a:ext cx="2272649" cy="2156657"/>
          </a:xfrm>
          <a:prstGeom prst="rect">
            <a:avLst/>
          </a:prstGeom>
        </p:spPr>
      </p:pic>
      <p:sp>
        <p:nvSpPr>
          <p:cNvPr id="12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Visual Search</a:t>
            </a:r>
          </a:p>
        </p:txBody>
      </p:sp>
      <p:pic>
        <p:nvPicPr>
          <p:cNvPr id="14" name="Bild 13" descr="TopDownTargetP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2269" y="1648107"/>
            <a:ext cx="4472290" cy="3183960"/>
          </a:xfrm>
          <a:prstGeom prst="rect">
            <a:avLst/>
          </a:prstGeom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407553833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Fourier Analysis</a:t>
            </a:r>
          </a:p>
        </p:txBody>
      </p:sp>
      <p:pic>
        <p:nvPicPr>
          <p:cNvPr id="2" name="Bild 1" descr="FT_FreqDecom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5911"/>
            <a:ext cx="8640763" cy="3855869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510782465"/>
      </p:ext>
    </p:extLst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Bildschirmfoto 2011-05-25 um 15.23.3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708" y="1584037"/>
            <a:ext cx="4248436" cy="4211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Visual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Perception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pic>
        <p:nvPicPr>
          <p:cNvPr id="7" name="Bild 3" descr="Bildschirmfoto 2011-05-25 um 15.23.47.png">
            <a:extLst>
              <a:ext uri="{FF2B5EF4-FFF2-40B4-BE49-F238E27FC236}">
                <a16:creationId xmlns:a16="http://schemas.microsoft.com/office/drawing/2014/main" id="{173DFF1E-CECA-4742-97DD-82CE470A65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2" y="1583903"/>
            <a:ext cx="4266962" cy="421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8836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Inhaltsplatzhalt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/>
              <a:buChar char="•"/>
            </a:pPr>
            <a:r>
              <a:rPr lang="en-US" dirty="0">
                <a:ea typeface="ＭＳ Ｐゴシック" charset="0"/>
              </a:rPr>
              <a:t>Structure of the </a:t>
            </a:r>
            <a:r>
              <a:rPr lang="en-US" dirty="0" err="1">
                <a:ea typeface="ＭＳ Ｐゴシック" charset="0"/>
              </a:rPr>
              <a:t>neocortex</a:t>
            </a:r>
            <a:endParaRPr lang="en-US" dirty="0">
              <a:ea typeface="ＭＳ Ｐゴシック" charset="0"/>
            </a:endParaRPr>
          </a:p>
          <a:p>
            <a:pPr marL="457200" indent="-457200">
              <a:buFont typeface="Arial"/>
              <a:buChar char="•"/>
            </a:pPr>
            <a:r>
              <a:rPr lang="en-US" dirty="0">
                <a:ea typeface="ＭＳ Ｐゴシック" charset="0"/>
              </a:rPr>
              <a:t>How is information transported? 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ea typeface="ＭＳ Ｐゴシック" charset="0"/>
              </a:rPr>
              <a:t>How can we record signals from the neocortex?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ea typeface="ＭＳ Ｐゴシック" charset="0"/>
              </a:rPr>
              <a:t>Role of neural oscillations for cognition</a:t>
            </a: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2400" b="1" dirty="0">
                <a:solidFill>
                  <a:srgbClr val="FFFFFF"/>
                </a:solidFill>
                <a:latin typeface="D-DIN"/>
                <a:cs typeface="D-DIN"/>
              </a:rPr>
              <a:t>Overview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267851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 descr="Tallon-Baudry1999_Gamm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077" y="1151855"/>
            <a:ext cx="5460189" cy="4968280"/>
          </a:xfrm>
          <a:prstGeom prst="rect">
            <a:avLst/>
          </a:prstGeom>
        </p:spPr>
      </p:pic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Oscillations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: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Induced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Potentials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744075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Visual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Detection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VanDijk2008_Setu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89" y="1511895"/>
            <a:ext cx="6912768" cy="4174888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350777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Influences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on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visual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perception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3" name="Bild 2" descr="VanDijk2008_AlphaPow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17" y="1655911"/>
            <a:ext cx="7886700" cy="3886200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85785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Influences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on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visual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perception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Busch2009_AlphaPha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49" y="1295871"/>
            <a:ext cx="7920782" cy="469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3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Influences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on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visual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perception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: Attention</a:t>
            </a:r>
          </a:p>
        </p:txBody>
      </p:sp>
      <p:pic>
        <p:nvPicPr>
          <p:cNvPr id="3" name="Bild 2" descr="Jensen2012_AlphaMechanis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800"/>
          <a:stretch/>
        </p:blipFill>
        <p:spPr>
          <a:xfrm>
            <a:off x="550229" y="1224135"/>
            <a:ext cx="7540305" cy="2480956"/>
          </a:xfrm>
          <a:prstGeom prst="rect">
            <a:avLst/>
          </a:prstGeom>
        </p:spPr>
      </p:pic>
      <p:pic>
        <p:nvPicPr>
          <p:cNvPr id="6" name="Bild 5" descr="Jensen2012_AlphaMechanis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773"/>
          <a:stretch/>
        </p:blipFill>
        <p:spPr>
          <a:xfrm>
            <a:off x="575965" y="3672135"/>
            <a:ext cx="7540305" cy="274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76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Summary: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Role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of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oscillations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for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cognition</a:t>
            </a:r>
            <a:endParaRPr lang="de-DE" sz="2400" b="1" dirty="0">
              <a:solidFill>
                <a:srgbClr val="FFFFFF"/>
              </a:solidFill>
              <a:latin typeface="D-DIN" panose="020B0504030202030204" pitchFamily="34" charset="77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pic>
        <p:nvPicPr>
          <p:cNvPr id="8" name="Bild 7" descr="Cohen_2017_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034"/>
          <a:stretch/>
        </p:blipFill>
        <p:spPr>
          <a:xfrm>
            <a:off x="5040461" y="1727919"/>
            <a:ext cx="3456384" cy="4240714"/>
          </a:xfrm>
          <a:prstGeom prst="rect">
            <a:avLst/>
          </a:prstGeom>
        </p:spPr>
      </p:pic>
      <p:sp>
        <p:nvSpPr>
          <p:cNvPr id="9" name="Inhaltsplatzhalter 2"/>
          <p:cNvSpPr txBox="1">
            <a:spLocks/>
          </p:cNvSpPr>
          <p:nvPr/>
        </p:nvSpPr>
        <p:spPr bwMode="auto">
          <a:xfrm>
            <a:off x="431800" y="1516063"/>
            <a:ext cx="4536653" cy="42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Changes in summed postsynaptic potentials encode stimulus processing and cognitive processes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ERPs are summed fixed-latency (same phase) signals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Time-frequency analysis can recover time-varying amplitude changes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Changes in neural activity influence perception and cognition</a:t>
            </a:r>
          </a:p>
        </p:txBody>
      </p:sp>
    </p:spTree>
    <p:extLst>
      <p:ext uri="{BB962C8B-B14F-4D97-AF65-F5344CB8AC3E}">
        <p14:creationId xmlns:p14="http://schemas.microsoft.com/office/powerpoint/2010/main" val="3812666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Let‘s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get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to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work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!</a:t>
            </a: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pic>
        <p:nvPicPr>
          <p:cNvPr id="8" name="Bild 7" descr="Cohen_2017_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034"/>
          <a:stretch/>
        </p:blipFill>
        <p:spPr>
          <a:xfrm>
            <a:off x="5040461" y="1727919"/>
            <a:ext cx="3456384" cy="4240714"/>
          </a:xfrm>
          <a:prstGeom prst="rect">
            <a:avLst/>
          </a:prstGeom>
        </p:spPr>
      </p:pic>
      <p:sp>
        <p:nvSpPr>
          <p:cNvPr id="9" name="Inhaltsplatzhalter 2"/>
          <p:cNvSpPr txBox="1">
            <a:spLocks/>
          </p:cNvSpPr>
          <p:nvPr/>
        </p:nvSpPr>
        <p:spPr bwMode="auto">
          <a:xfrm>
            <a:off x="431800" y="1516063"/>
            <a:ext cx="4536653" cy="42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Today: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Record ERP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Resting State Data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Tomorrow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Analyze Data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18779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P3 Experiment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4001342"/>
            <a:ext cx="7773988" cy="2551113"/>
          </a:xfrm>
        </p:spPr>
        <p:txBody>
          <a:bodyPr/>
          <a:lstStyle/>
          <a:p>
            <a:pPr>
              <a:buFont typeface="Arial"/>
              <a:buChar char="•"/>
            </a:pPr>
            <a:r>
              <a:rPr lang="de-DE" dirty="0" err="1"/>
              <a:t>Colored</a:t>
            </a:r>
            <a:r>
              <a:rPr lang="de-DE" dirty="0"/>
              <a:t> Stimuli</a:t>
            </a:r>
          </a:p>
          <a:p>
            <a:pPr lvl="1">
              <a:buFont typeface="Arial"/>
              <a:buChar char="•"/>
            </a:pPr>
            <a:r>
              <a:rPr lang="de-DE" dirty="0"/>
              <a:t>75 </a:t>
            </a:r>
            <a:r>
              <a:rPr lang="de-DE" dirty="0" err="1"/>
              <a:t>ms</a:t>
            </a:r>
            <a:r>
              <a:rPr lang="de-DE" dirty="0"/>
              <a:t> </a:t>
            </a:r>
            <a:r>
              <a:rPr lang="de-DE" dirty="0" err="1"/>
              <a:t>duration</a:t>
            </a:r>
            <a:r>
              <a:rPr lang="de-DE" dirty="0"/>
              <a:t>? </a:t>
            </a:r>
          </a:p>
          <a:p>
            <a:pPr lvl="1">
              <a:buFont typeface="Arial"/>
              <a:buChar char="•"/>
            </a:pPr>
            <a:r>
              <a:rPr lang="de-DE" dirty="0"/>
              <a:t>Attention: </a:t>
            </a:r>
            <a:r>
              <a:rPr lang="de-DE" dirty="0" err="1"/>
              <a:t>Use</a:t>
            </a:r>
            <a:r>
              <a:rPr lang="de-DE" dirty="0"/>
              <a:t> multiples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screen</a:t>
            </a:r>
            <a:r>
              <a:rPr lang="de-DE" dirty="0"/>
              <a:t> </a:t>
            </a:r>
            <a:r>
              <a:rPr lang="de-DE" dirty="0" err="1"/>
              <a:t>refresh</a:t>
            </a:r>
            <a:r>
              <a:rPr lang="de-DE" dirty="0"/>
              <a:t> rate 1000/60:</a:t>
            </a:r>
          </a:p>
          <a:p>
            <a:pPr lvl="2">
              <a:buFont typeface="Arial"/>
              <a:buChar char="•"/>
            </a:pPr>
            <a:r>
              <a:rPr lang="nb-NO" dirty="0"/>
              <a:t>1: 16.66667 2: 33.33333 3: 50.00000 4: 66.66667 5: 83.33333</a:t>
            </a:r>
          </a:p>
          <a:p>
            <a:pPr lvl="1">
              <a:buFont typeface="Arial"/>
              <a:buChar char="•"/>
            </a:pPr>
            <a:r>
              <a:rPr lang="nb-NO" dirty="0"/>
              <a:t>1.5 </a:t>
            </a:r>
            <a:r>
              <a:rPr lang="mr-IN" dirty="0"/>
              <a:t>–</a:t>
            </a:r>
            <a:r>
              <a:rPr lang="nb-NO" dirty="0"/>
              <a:t> 2.5 s random ITI</a:t>
            </a:r>
            <a:endParaRPr lang="de-DE" dirty="0"/>
          </a:p>
        </p:txBody>
      </p:sp>
      <p:pic>
        <p:nvPicPr>
          <p:cNvPr id="4" name="Bild 3" descr="Trialstruktu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83" y="1223863"/>
            <a:ext cx="8064797" cy="250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4523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P3 Experiment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516063"/>
            <a:ext cx="4176613" cy="4820369"/>
          </a:xfrm>
        </p:spPr>
        <p:txBody>
          <a:bodyPr/>
          <a:lstStyle/>
          <a:p>
            <a:pPr>
              <a:buFont typeface="Arial"/>
              <a:buChar char="•"/>
            </a:pPr>
            <a:r>
              <a:rPr lang="de-DE" dirty="0"/>
              <a:t>Trial:</a:t>
            </a:r>
          </a:p>
          <a:p>
            <a:pPr lvl="1">
              <a:buFont typeface="Arial"/>
              <a:buChar char="•"/>
            </a:pPr>
            <a:r>
              <a:rPr lang="de-DE" dirty="0"/>
              <a:t>66 </a:t>
            </a:r>
            <a:r>
              <a:rPr lang="de-DE" dirty="0" err="1"/>
              <a:t>ms</a:t>
            </a:r>
            <a:r>
              <a:rPr lang="de-DE" dirty="0"/>
              <a:t> </a:t>
            </a:r>
            <a:r>
              <a:rPr lang="de-DE" dirty="0" err="1"/>
              <a:t>Stim</a:t>
            </a:r>
            <a:r>
              <a:rPr lang="de-DE" dirty="0"/>
              <a:t> + 2 s ITI</a:t>
            </a:r>
          </a:p>
          <a:p>
            <a:pPr lvl="1">
              <a:buFont typeface="Arial"/>
              <a:buChar char="•"/>
            </a:pPr>
            <a:r>
              <a:rPr lang="de-DE" dirty="0"/>
              <a:t>2066 </a:t>
            </a:r>
            <a:r>
              <a:rPr lang="de-DE" dirty="0" err="1"/>
              <a:t>ms</a:t>
            </a:r>
            <a:endParaRPr lang="de-DE" dirty="0"/>
          </a:p>
          <a:p>
            <a:pPr>
              <a:buFont typeface="Arial"/>
              <a:buChar char="•"/>
            </a:pPr>
            <a:r>
              <a:rPr lang="de-DE" dirty="0"/>
              <a:t>Block:</a:t>
            </a:r>
          </a:p>
          <a:p>
            <a:pPr lvl="1">
              <a:buFont typeface="Arial"/>
              <a:buChar char="•"/>
            </a:pPr>
            <a:r>
              <a:rPr lang="de-DE" dirty="0"/>
              <a:t>14 Targets (10%)?</a:t>
            </a:r>
          </a:p>
          <a:p>
            <a:pPr lvl="1">
              <a:buFont typeface="Arial"/>
              <a:buChar char="•"/>
            </a:pPr>
            <a:r>
              <a:rPr lang="de-DE" dirty="0"/>
              <a:t>126 Standard (90%))</a:t>
            </a:r>
          </a:p>
          <a:p>
            <a:pPr lvl="1">
              <a:buFont typeface="Arial"/>
              <a:buChar char="•"/>
            </a:pPr>
            <a:r>
              <a:rPr lang="de-DE" dirty="0"/>
              <a:t>140 Trials -&gt; 4.82 </a:t>
            </a:r>
            <a:r>
              <a:rPr lang="de-DE" dirty="0" err="1"/>
              <a:t>minutes</a:t>
            </a:r>
            <a:endParaRPr lang="de-DE" dirty="0"/>
          </a:p>
          <a:p>
            <a:pPr lvl="1">
              <a:buFont typeface="Arial"/>
              <a:buChar char="•"/>
            </a:pPr>
            <a:r>
              <a:rPr lang="de-DE" dirty="0"/>
              <a:t>Task: </a:t>
            </a:r>
            <a:r>
              <a:rPr lang="de-DE" dirty="0" err="1"/>
              <a:t>count</a:t>
            </a:r>
            <a:r>
              <a:rPr lang="de-DE" dirty="0"/>
              <a:t> </a:t>
            </a:r>
            <a:r>
              <a:rPr lang="de-DE" dirty="0" err="1"/>
              <a:t>targets</a:t>
            </a:r>
            <a:endParaRPr lang="de-DE" dirty="0"/>
          </a:p>
          <a:p>
            <a:pPr lvl="1">
              <a:buFont typeface="Arial"/>
              <a:buChar char="•"/>
            </a:pPr>
            <a:r>
              <a:rPr lang="de-DE" dirty="0" err="1"/>
              <a:t>Important</a:t>
            </a:r>
            <a:r>
              <a:rPr lang="de-DE" dirty="0"/>
              <a:t>: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color</a:t>
            </a:r>
            <a:endParaRPr lang="de-DE" dirty="0"/>
          </a:p>
          <a:p>
            <a:pPr>
              <a:buFont typeface="Arial"/>
              <a:buChar char="•"/>
            </a:pPr>
            <a:r>
              <a:rPr lang="de-DE" dirty="0"/>
              <a:t>Experiment:</a:t>
            </a:r>
          </a:p>
          <a:p>
            <a:pPr lvl="1">
              <a:buFont typeface="Arial"/>
              <a:buChar char="•"/>
            </a:pPr>
            <a:r>
              <a:rPr lang="de-DE" dirty="0"/>
              <a:t>5 </a:t>
            </a:r>
            <a:r>
              <a:rPr lang="de-DE" dirty="0" err="1"/>
              <a:t>minutes</a:t>
            </a:r>
            <a:r>
              <a:rPr lang="de-DE" dirty="0"/>
              <a:t> </a:t>
            </a:r>
            <a:r>
              <a:rPr lang="de-DE" dirty="0" err="1"/>
              <a:t>resting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  <a:p>
            <a:pPr lvl="1">
              <a:buFont typeface="Arial"/>
              <a:buChar char="•"/>
            </a:pPr>
            <a:r>
              <a:rPr lang="de-DE" dirty="0"/>
              <a:t>4 </a:t>
            </a:r>
            <a:r>
              <a:rPr lang="de-DE" dirty="0" err="1"/>
              <a:t>blocks</a:t>
            </a:r>
            <a:r>
              <a:rPr lang="de-DE" dirty="0"/>
              <a:t> -&gt; 560 </a:t>
            </a:r>
            <a:r>
              <a:rPr lang="de-DE" dirty="0" err="1"/>
              <a:t>trials</a:t>
            </a:r>
            <a:r>
              <a:rPr lang="de-DE" dirty="0"/>
              <a:t> total</a:t>
            </a:r>
          </a:p>
        </p:txBody>
      </p:sp>
      <p:pic>
        <p:nvPicPr>
          <p:cNvPr id="4" name="Bild 3" descr="Experimentstruktu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921" y="2736031"/>
            <a:ext cx="4272842" cy="19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205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P3 Analysis</a:t>
            </a: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sp>
        <p:nvSpPr>
          <p:cNvPr id="9" name="Inhaltsplatzhalter 2"/>
          <p:cNvSpPr txBox="1">
            <a:spLocks/>
          </p:cNvSpPr>
          <p:nvPr/>
        </p:nvSpPr>
        <p:spPr bwMode="auto">
          <a:xfrm>
            <a:off x="431800" y="1516063"/>
            <a:ext cx="3672557" cy="42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Positive wave after 300 </a:t>
            </a:r>
            <a:r>
              <a:rPr lang="en-US" sz="2400" dirty="0" err="1">
                <a:ea typeface="ＭＳ Ｐゴシック" charset="0"/>
              </a:rPr>
              <a:t>ms</a:t>
            </a:r>
            <a:r>
              <a:rPr lang="en-US" sz="2400" dirty="0">
                <a:ea typeface="ＭＳ Ｐゴシック" charset="0"/>
              </a:rPr>
              <a:t> post target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Compare to standard!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Index of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Attention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Working Memory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Cognitive Control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Subcomponents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P3a: Surprise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P3b: Oddball </a:t>
            </a:r>
          </a:p>
        </p:txBody>
      </p:sp>
      <p:pic>
        <p:nvPicPr>
          <p:cNvPr id="10" name="Bild 3" descr="Rockstroh_1992_1.png">
            <a:extLst>
              <a:ext uri="{FF2B5EF4-FFF2-40B4-BE49-F238E27FC236}">
                <a16:creationId xmlns:a16="http://schemas.microsoft.com/office/drawing/2014/main" id="{F299E028-CD56-D94F-B783-413843877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476" y="2159967"/>
            <a:ext cx="4262287" cy="3312096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FFE6459A-8FF9-684A-BC3F-7FDD9453436A}"/>
              </a:ext>
            </a:extLst>
          </p:cNvPr>
          <p:cNvSpPr/>
          <p:nvPr/>
        </p:nvSpPr>
        <p:spPr bwMode="auto">
          <a:xfrm>
            <a:off x="6098448" y="3456111"/>
            <a:ext cx="288032" cy="165618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915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Anatomy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3" name="Bild 2" descr="Crowd_Screenshot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0"/>
          <a:stretch/>
        </p:blipFill>
        <p:spPr>
          <a:xfrm>
            <a:off x="98" y="2015688"/>
            <a:ext cx="4037791" cy="2952329"/>
          </a:xfrm>
          <a:prstGeom prst="rect">
            <a:avLst/>
          </a:prstGeom>
        </p:spPr>
      </p:pic>
      <p:pic>
        <p:nvPicPr>
          <p:cNvPr id="6" name="Bild 5" descr="Cortex_NisselSta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455" y="2012431"/>
            <a:ext cx="4536406" cy="2955848"/>
          </a:xfrm>
          <a:prstGeom prst="rect">
            <a:avLst/>
          </a:prstGeom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D12FE4A2-3F39-0E4B-B34F-EF80563133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504" y="5688359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r>
              <a:rPr lang="de-DE" sz="1200" dirty="0">
                <a:solidFill>
                  <a:schemeClr val="tx1"/>
                </a:solidFill>
                <a:latin typeface="D-DIN"/>
                <a:cs typeface="D-DIN"/>
              </a:rPr>
              <a:t>https://</a:t>
            </a:r>
            <a:r>
              <a:rPr lang="de-DE" sz="1200" dirty="0" err="1">
                <a:solidFill>
                  <a:schemeClr val="tx1"/>
                </a:solidFill>
                <a:latin typeface="D-DIN"/>
                <a:cs typeface="D-DIN"/>
              </a:rPr>
              <a:t>www.youtube.com</a:t>
            </a:r>
            <a:r>
              <a:rPr lang="de-DE" sz="1200" dirty="0">
                <a:solidFill>
                  <a:schemeClr val="tx1"/>
                </a:solidFill>
                <a:latin typeface="D-DIN"/>
                <a:cs typeface="D-DIN"/>
              </a:rPr>
              <a:t>/</a:t>
            </a:r>
            <a:r>
              <a:rPr lang="de-DE" sz="1200" dirty="0" err="1">
                <a:solidFill>
                  <a:schemeClr val="tx1"/>
                </a:solidFill>
                <a:latin typeface="D-DIN"/>
                <a:cs typeface="D-DIN"/>
              </a:rPr>
              <a:t>watch?v</a:t>
            </a:r>
            <a:r>
              <a:rPr lang="de-DE" sz="1200" dirty="0">
                <a:solidFill>
                  <a:schemeClr val="tx1"/>
                </a:solidFill>
                <a:latin typeface="D-DIN"/>
                <a:cs typeface="D-DIN"/>
              </a:rPr>
              <a:t>=Aaxw4zbULMs</a:t>
            </a:r>
          </a:p>
        </p:txBody>
      </p:sp>
    </p:spTree>
    <p:extLst>
      <p:ext uri="{BB962C8B-B14F-4D97-AF65-F5344CB8AC3E}">
        <p14:creationId xmlns:p14="http://schemas.microsoft.com/office/powerpoint/2010/main" val="13949784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P3 Analysis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516063"/>
            <a:ext cx="4320629" cy="4275137"/>
          </a:xfrm>
        </p:spPr>
        <p:txBody>
          <a:bodyPr/>
          <a:lstStyle/>
          <a:p>
            <a:pPr>
              <a:buFontTx/>
              <a:buChar char="•"/>
            </a:pP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record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P3?</a:t>
            </a:r>
          </a:p>
          <a:p>
            <a:pPr lvl="1">
              <a:buFontTx/>
              <a:buChar char="•"/>
            </a:pPr>
            <a:r>
              <a:rPr lang="de-DE" dirty="0"/>
              <a:t>EEG at </a:t>
            </a:r>
            <a:r>
              <a:rPr lang="de-DE" dirty="0" err="1"/>
              <a:t>Fz</a:t>
            </a:r>
            <a:r>
              <a:rPr lang="de-DE" dirty="0"/>
              <a:t>, </a:t>
            </a:r>
            <a:r>
              <a:rPr lang="de-DE" dirty="0" err="1"/>
              <a:t>Cz</a:t>
            </a:r>
            <a:r>
              <a:rPr lang="de-DE" dirty="0"/>
              <a:t> und </a:t>
            </a:r>
            <a:r>
              <a:rPr lang="de-DE" dirty="0" err="1"/>
              <a:t>Pz</a:t>
            </a:r>
            <a:endParaRPr lang="de-DE" dirty="0"/>
          </a:p>
          <a:p>
            <a:pPr lvl="1">
              <a:buFontTx/>
              <a:buChar char="•"/>
            </a:pPr>
            <a:r>
              <a:rPr lang="de-DE" dirty="0"/>
              <a:t>30 Hz </a:t>
            </a:r>
            <a:r>
              <a:rPr lang="de-DE" dirty="0" err="1"/>
              <a:t>Lowpass</a:t>
            </a:r>
            <a:r>
              <a:rPr lang="de-DE" dirty="0"/>
              <a:t> Filter</a:t>
            </a:r>
          </a:p>
          <a:p>
            <a:pPr lvl="1">
              <a:buFontTx/>
              <a:buChar char="•"/>
            </a:pPr>
            <a:r>
              <a:rPr lang="de-DE" dirty="0"/>
              <a:t>100 </a:t>
            </a:r>
            <a:r>
              <a:rPr lang="de-DE" dirty="0" err="1"/>
              <a:t>ms</a:t>
            </a:r>
            <a:r>
              <a:rPr lang="de-DE" dirty="0"/>
              <a:t> Baseline</a:t>
            </a:r>
          </a:p>
          <a:p>
            <a:pPr>
              <a:buFontTx/>
              <a:buChar char="•"/>
            </a:pP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extract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P3?</a:t>
            </a:r>
          </a:p>
          <a:p>
            <a:pPr lvl="1">
              <a:buFontTx/>
              <a:buChar char="•"/>
            </a:pPr>
            <a:r>
              <a:rPr lang="de-DE" dirty="0"/>
              <a:t>Max. Amplitude 250-400 </a:t>
            </a:r>
            <a:r>
              <a:rPr lang="de-DE" dirty="0" err="1"/>
              <a:t>ms</a:t>
            </a:r>
            <a:endParaRPr lang="de-DE" dirty="0"/>
          </a:p>
          <a:p>
            <a:pPr>
              <a:buFontTx/>
              <a:buChar char="•"/>
            </a:pP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P3?</a:t>
            </a:r>
          </a:p>
          <a:p>
            <a:pPr lvl="1">
              <a:buFontTx/>
              <a:buChar char="•"/>
            </a:pPr>
            <a:r>
              <a:rPr lang="de-DE" dirty="0"/>
              <a:t>Amplitude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Latency</a:t>
            </a:r>
            <a:endParaRPr lang="de-DE" dirty="0"/>
          </a:p>
          <a:p>
            <a:pPr lvl="2">
              <a:buFontTx/>
              <a:buChar char="•"/>
            </a:pPr>
            <a:r>
              <a:rPr lang="de-DE" dirty="0"/>
              <a:t>Standard</a:t>
            </a:r>
          </a:p>
          <a:p>
            <a:pPr lvl="2">
              <a:buFontTx/>
              <a:buChar char="•"/>
            </a:pPr>
            <a:r>
              <a:rPr lang="de-DE" dirty="0"/>
              <a:t>Go-Target</a:t>
            </a:r>
          </a:p>
          <a:p>
            <a:endParaRPr lang="de-DE" dirty="0"/>
          </a:p>
        </p:txBody>
      </p:sp>
      <p:pic>
        <p:nvPicPr>
          <p:cNvPr id="4" name="Bild 3" descr="Oostenveld_2001_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421" y="1799927"/>
            <a:ext cx="3744318" cy="3632714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 bwMode="auto">
          <a:xfrm>
            <a:off x="6408613" y="2880047"/>
            <a:ext cx="288032" cy="165618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7399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Authors</a:t>
            </a:r>
            <a:r>
              <a:rPr lang="de-DE" dirty="0"/>
              <a:t>‘ Checklist</a:t>
            </a:r>
          </a:p>
        </p:txBody>
      </p:sp>
      <p:pic>
        <p:nvPicPr>
          <p:cNvPr id="4" name="Bild 3" descr="Keil Fragebogen 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" b="58201"/>
          <a:stretch/>
        </p:blipFill>
        <p:spPr>
          <a:xfrm>
            <a:off x="522381" y="1799927"/>
            <a:ext cx="7596000" cy="375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528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Authors</a:t>
            </a:r>
            <a:r>
              <a:rPr lang="de-DE" dirty="0"/>
              <a:t>‘ Checklist</a:t>
            </a:r>
          </a:p>
        </p:txBody>
      </p:sp>
      <p:pic>
        <p:nvPicPr>
          <p:cNvPr id="4" name="Bild 3" descr="Keil Fragebogen 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42"/>
          <a:stretch/>
        </p:blipFill>
        <p:spPr>
          <a:xfrm>
            <a:off x="522381" y="1230315"/>
            <a:ext cx="7596000" cy="524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6586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Authors</a:t>
            </a:r>
            <a:r>
              <a:rPr lang="de-DE" dirty="0"/>
              <a:t>‘ Checklist</a:t>
            </a:r>
          </a:p>
        </p:txBody>
      </p:sp>
      <p:pic>
        <p:nvPicPr>
          <p:cNvPr id="4" name="Bild 3" descr="Keil Fragebogen 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352"/>
          <a:stretch/>
        </p:blipFill>
        <p:spPr>
          <a:xfrm>
            <a:off x="522381" y="1645195"/>
            <a:ext cx="7596000" cy="418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063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Authors</a:t>
            </a:r>
            <a:r>
              <a:rPr lang="de-DE" dirty="0"/>
              <a:t>‘ Checklist</a:t>
            </a:r>
          </a:p>
        </p:txBody>
      </p:sp>
      <p:pic>
        <p:nvPicPr>
          <p:cNvPr id="4" name="Bild 3" descr="Keil Fragebogen 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48"/>
          <a:stretch/>
        </p:blipFill>
        <p:spPr>
          <a:xfrm>
            <a:off x="522381" y="1295871"/>
            <a:ext cx="7596000" cy="498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4660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References</a:t>
            </a: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431800" y="1223863"/>
            <a:ext cx="7773988" cy="4752528"/>
          </a:xfrm>
          <a:prstGeom prst="rect">
            <a:avLst/>
          </a:prstGeom>
        </p:spPr>
        <p:txBody>
          <a:bodyPr/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•"/>
            </a:pPr>
            <a:r>
              <a:rPr lang="de-DE" sz="1400" dirty="0"/>
              <a:t>Cohen, M. X. (2017). </a:t>
            </a:r>
            <a:r>
              <a:rPr lang="de-DE" sz="1400" dirty="0" err="1"/>
              <a:t>Where</a:t>
            </a:r>
            <a:r>
              <a:rPr lang="de-DE" sz="1400" dirty="0"/>
              <a:t> </a:t>
            </a:r>
            <a:r>
              <a:rPr lang="de-DE" sz="1400" dirty="0" err="1"/>
              <a:t>Does</a:t>
            </a:r>
            <a:r>
              <a:rPr lang="de-DE" sz="1400" dirty="0"/>
              <a:t> EEG </a:t>
            </a:r>
            <a:r>
              <a:rPr lang="de-DE" sz="1400" dirty="0" err="1"/>
              <a:t>Come</a:t>
            </a:r>
            <a:r>
              <a:rPr lang="de-DE" sz="1400" dirty="0"/>
              <a:t> </a:t>
            </a:r>
            <a:r>
              <a:rPr lang="de-DE" sz="1400" dirty="0" err="1"/>
              <a:t>Fromand</a:t>
            </a:r>
            <a:r>
              <a:rPr lang="de-DE" sz="1400" dirty="0"/>
              <a:t> </a:t>
            </a:r>
            <a:r>
              <a:rPr lang="de-DE" sz="1400" dirty="0" err="1"/>
              <a:t>What</a:t>
            </a:r>
            <a:r>
              <a:rPr lang="de-DE" sz="1400" dirty="0"/>
              <a:t> </a:t>
            </a:r>
            <a:r>
              <a:rPr lang="de-DE" sz="1400" dirty="0" err="1"/>
              <a:t>Does</a:t>
            </a:r>
            <a:r>
              <a:rPr lang="de-DE" sz="1400" dirty="0"/>
              <a:t> </a:t>
            </a:r>
            <a:r>
              <a:rPr lang="de-DE" sz="1400" dirty="0" err="1"/>
              <a:t>It</a:t>
            </a:r>
            <a:r>
              <a:rPr lang="de-DE" sz="1400" dirty="0"/>
              <a:t> </a:t>
            </a:r>
            <a:r>
              <a:rPr lang="de-DE" sz="1400" dirty="0" err="1"/>
              <a:t>Mean</a:t>
            </a:r>
            <a:r>
              <a:rPr lang="de-DE" sz="1400" dirty="0"/>
              <a:t>? </a:t>
            </a:r>
            <a:r>
              <a:rPr lang="de-DE" sz="1400" i="1" dirty="0"/>
              <a:t>TRENDS in </a:t>
            </a:r>
            <a:r>
              <a:rPr lang="de-DE" sz="1400" i="1" dirty="0" err="1"/>
              <a:t>Neurosciences</a:t>
            </a:r>
            <a:r>
              <a:rPr lang="de-DE" sz="1400" dirty="0"/>
              <a:t>, </a:t>
            </a:r>
            <a:r>
              <a:rPr lang="de-DE" sz="1400" i="1" dirty="0"/>
              <a:t>40</a:t>
            </a:r>
            <a:r>
              <a:rPr lang="de-DE" sz="1400" dirty="0"/>
              <a:t>(4), 208–218. </a:t>
            </a:r>
          </a:p>
          <a:p>
            <a:pPr marL="457200" indent="-457200">
              <a:buFontTx/>
              <a:buChar char="•"/>
            </a:pPr>
            <a:r>
              <a:rPr lang="de-DE" sz="1400" dirty="0"/>
              <a:t>Berger, H. (1929). Über das </a:t>
            </a:r>
            <a:r>
              <a:rPr lang="de-DE" sz="1400" dirty="0" err="1"/>
              <a:t>Elektroenkephalogramm</a:t>
            </a:r>
            <a:r>
              <a:rPr lang="de-DE" sz="1400" dirty="0"/>
              <a:t> des Menschen. </a:t>
            </a:r>
            <a:r>
              <a:rPr lang="de-DE" sz="1400" i="1" dirty="0" err="1"/>
              <a:t>Arch</a:t>
            </a:r>
            <a:r>
              <a:rPr lang="de-DE" sz="1400" i="1" dirty="0"/>
              <a:t> </a:t>
            </a:r>
            <a:r>
              <a:rPr lang="de-DE" sz="1400" i="1" dirty="0" err="1"/>
              <a:t>Psychiatr</a:t>
            </a:r>
            <a:r>
              <a:rPr lang="de-DE" sz="1400" i="1" dirty="0"/>
              <a:t> </a:t>
            </a:r>
            <a:r>
              <a:rPr lang="de-DE" sz="1400" i="1" dirty="0" err="1"/>
              <a:t>Nervenkrankh</a:t>
            </a:r>
            <a:r>
              <a:rPr lang="de-DE" sz="1400" dirty="0"/>
              <a:t>,  87, 527–570.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Kandel, E., 2012. </a:t>
            </a:r>
            <a:r>
              <a:rPr lang="de-DE" sz="1400" dirty="0" err="1"/>
              <a:t>Principles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Neural</a:t>
            </a:r>
            <a:r>
              <a:rPr lang="de-DE" sz="1400" dirty="0"/>
              <a:t> Science, 5th  Ed.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 err="1"/>
              <a:t>Buzsáki</a:t>
            </a:r>
            <a:r>
              <a:rPr lang="de-DE" sz="1400" dirty="0"/>
              <a:t>, G., 2011. </a:t>
            </a:r>
            <a:r>
              <a:rPr lang="de-DE" sz="1400" dirty="0" err="1"/>
              <a:t>Rhythms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Brain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 err="1"/>
              <a:t>Buzsáki</a:t>
            </a:r>
            <a:r>
              <a:rPr lang="de-DE" sz="1400" dirty="0"/>
              <a:t>, G., &amp; </a:t>
            </a:r>
            <a:r>
              <a:rPr lang="de-DE" sz="1400" dirty="0" err="1"/>
              <a:t>Draguhn</a:t>
            </a:r>
            <a:r>
              <a:rPr lang="de-DE" sz="1400" dirty="0"/>
              <a:t>, A. (2004). Neuronal </a:t>
            </a:r>
            <a:r>
              <a:rPr lang="de-DE" sz="1400" dirty="0" err="1"/>
              <a:t>oscillations</a:t>
            </a:r>
            <a:r>
              <a:rPr lang="de-DE" sz="1400" dirty="0"/>
              <a:t> in </a:t>
            </a:r>
            <a:r>
              <a:rPr lang="de-DE" sz="1400" dirty="0" err="1"/>
              <a:t>cortical</a:t>
            </a:r>
            <a:r>
              <a:rPr lang="de-DE" sz="1400" dirty="0"/>
              <a:t> </a:t>
            </a:r>
            <a:r>
              <a:rPr lang="de-DE" sz="1400" dirty="0" err="1"/>
              <a:t>networks</a:t>
            </a:r>
            <a:r>
              <a:rPr lang="de-DE" sz="1400" dirty="0"/>
              <a:t>. </a:t>
            </a:r>
            <a:r>
              <a:rPr lang="de-DE" sz="1400" i="1" dirty="0"/>
              <a:t>Science</a:t>
            </a:r>
            <a:r>
              <a:rPr lang="de-DE" sz="1400" dirty="0"/>
              <a:t>, </a:t>
            </a:r>
            <a:r>
              <a:rPr lang="de-DE" sz="1400" i="1" dirty="0"/>
              <a:t>304</a:t>
            </a:r>
            <a:r>
              <a:rPr lang="de-DE" sz="1400" dirty="0"/>
              <a:t>(5679), 1926–1929. 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Luck, S., 2014. An </a:t>
            </a:r>
            <a:r>
              <a:rPr lang="de-DE" sz="1400" dirty="0" err="1"/>
              <a:t>Introduction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Event-</a:t>
            </a:r>
            <a:r>
              <a:rPr lang="de-DE" sz="1400" dirty="0" err="1"/>
              <a:t>Related</a:t>
            </a:r>
            <a:r>
              <a:rPr lang="de-DE" sz="1400" dirty="0"/>
              <a:t> </a:t>
            </a:r>
            <a:r>
              <a:rPr lang="de-DE" sz="1400" dirty="0" err="1"/>
              <a:t>Technique</a:t>
            </a:r>
            <a:r>
              <a:rPr lang="de-DE" sz="1400" dirty="0"/>
              <a:t>, 2nd Ed.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 err="1"/>
              <a:t>Debener</a:t>
            </a:r>
            <a:r>
              <a:rPr lang="de-DE" sz="1400" dirty="0"/>
              <a:t>, S., </a:t>
            </a:r>
            <a:r>
              <a:rPr lang="de-DE" sz="1400" dirty="0" err="1"/>
              <a:t>Kranczioch</a:t>
            </a:r>
            <a:r>
              <a:rPr lang="de-DE" sz="1400" dirty="0"/>
              <a:t>, C., Herrmann, C. S., &amp; Engel, A. K. (2002). </a:t>
            </a:r>
            <a:r>
              <a:rPr lang="de-DE" sz="1400" dirty="0" err="1"/>
              <a:t>Auditory</a:t>
            </a:r>
            <a:r>
              <a:rPr lang="de-DE" sz="1400" dirty="0"/>
              <a:t> </a:t>
            </a:r>
            <a:r>
              <a:rPr lang="de-DE" sz="1400" dirty="0" err="1"/>
              <a:t>novelty</a:t>
            </a:r>
            <a:r>
              <a:rPr lang="de-DE" sz="1400" dirty="0"/>
              <a:t> </a:t>
            </a:r>
            <a:r>
              <a:rPr lang="de-DE" sz="1400" dirty="0" err="1"/>
              <a:t>oddball</a:t>
            </a:r>
            <a:r>
              <a:rPr lang="de-DE" sz="1400" dirty="0"/>
              <a:t> </a:t>
            </a:r>
            <a:r>
              <a:rPr lang="de-DE" sz="1400" dirty="0" err="1"/>
              <a:t>allows</a:t>
            </a:r>
            <a:r>
              <a:rPr lang="de-DE" sz="1400" dirty="0"/>
              <a:t> </a:t>
            </a:r>
            <a:r>
              <a:rPr lang="de-DE" sz="1400" dirty="0" err="1"/>
              <a:t>reliable</a:t>
            </a:r>
            <a:r>
              <a:rPr lang="de-DE" sz="1400" dirty="0"/>
              <a:t> </a:t>
            </a:r>
            <a:r>
              <a:rPr lang="de-DE" sz="1400" dirty="0" err="1"/>
              <a:t>distinction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top-down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bottom-up</a:t>
            </a:r>
            <a:r>
              <a:rPr lang="de-DE" sz="1400" dirty="0"/>
              <a:t> </a:t>
            </a:r>
            <a:r>
              <a:rPr lang="de-DE" sz="1400" dirty="0" err="1"/>
              <a:t>processes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attention</a:t>
            </a:r>
            <a:r>
              <a:rPr lang="de-DE" sz="1400" dirty="0"/>
              <a:t>. </a:t>
            </a:r>
            <a:r>
              <a:rPr lang="de-DE" sz="1400" i="1" dirty="0"/>
              <a:t>International Journal </a:t>
            </a:r>
            <a:r>
              <a:rPr lang="de-DE" sz="1400" i="1" dirty="0" err="1"/>
              <a:t>of</a:t>
            </a:r>
            <a:r>
              <a:rPr lang="de-DE" sz="1400" i="1" dirty="0"/>
              <a:t> </a:t>
            </a:r>
            <a:r>
              <a:rPr lang="de-DE" sz="1400" i="1" dirty="0" err="1"/>
              <a:t>Psychophysiology</a:t>
            </a:r>
            <a:r>
              <a:rPr lang="de-DE" sz="1400" dirty="0"/>
              <a:t>, </a:t>
            </a:r>
            <a:r>
              <a:rPr lang="de-DE" sz="1400" i="1" dirty="0"/>
              <a:t>46</a:t>
            </a:r>
            <a:r>
              <a:rPr lang="de-DE" sz="1400" dirty="0"/>
              <a:t>(1), 77–84.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 err="1"/>
              <a:t>Tallon</a:t>
            </a:r>
            <a:r>
              <a:rPr lang="de-DE" sz="1400" dirty="0"/>
              <a:t>-Baudry, C., &amp; Bertrand, O. (1999). </a:t>
            </a:r>
            <a:r>
              <a:rPr lang="de-DE" sz="1400" dirty="0" err="1"/>
              <a:t>Oscillatory</a:t>
            </a:r>
            <a:r>
              <a:rPr lang="de-DE" sz="1400" dirty="0"/>
              <a:t> </a:t>
            </a:r>
            <a:r>
              <a:rPr lang="de-DE" sz="1400" dirty="0" err="1"/>
              <a:t>gamma</a:t>
            </a:r>
            <a:r>
              <a:rPr lang="de-DE" sz="1400" dirty="0"/>
              <a:t> </a:t>
            </a:r>
            <a:r>
              <a:rPr lang="de-DE" sz="1400" dirty="0" err="1"/>
              <a:t>activity</a:t>
            </a:r>
            <a:r>
              <a:rPr lang="de-DE" sz="1400" dirty="0"/>
              <a:t> in </a:t>
            </a:r>
            <a:r>
              <a:rPr lang="de-DE" sz="1400" dirty="0" err="1"/>
              <a:t>humans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its</a:t>
            </a:r>
            <a:r>
              <a:rPr lang="de-DE" sz="1400" dirty="0"/>
              <a:t> </a:t>
            </a:r>
            <a:r>
              <a:rPr lang="de-DE" sz="1400" dirty="0" err="1"/>
              <a:t>role</a:t>
            </a:r>
            <a:r>
              <a:rPr lang="de-DE" sz="1400" dirty="0"/>
              <a:t> in </a:t>
            </a:r>
            <a:r>
              <a:rPr lang="de-DE" sz="1400" dirty="0" err="1"/>
              <a:t>object</a:t>
            </a:r>
            <a:r>
              <a:rPr lang="de-DE" sz="1400" dirty="0"/>
              <a:t> </a:t>
            </a:r>
            <a:r>
              <a:rPr lang="de-DE" sz="1400" dirty="0" err="1"/>
              <a:t>representation</a:t>
            </a:r>
            <a:r>
              <a:rPr lang="de-DE" sz="1400" dirty="0"/>
              <a:t>. </a:t>
            </a:r>
            <a:r>
              <a:rPr lang="de-DE" sz="1400" i="1" dirty="0"/>
              <a:t>Trends in </a:t>
            </a:r>
            <a:r>
              <a:rPr lang="de-DE" sz="1400" i="1" dirty="0" err="1"/>
              <a:t>Cognitive</a:t>
            </a:r>
            <a:r>
              <a:rPr lang="de-DE" sz="1400" i="1" dirty="0"/>
              <a:t> </a:t>
            </a:r>
            <a:r>
              <a:rPr lang="de-DE" sz="1400" i="1" dirty="0" err="1"/>
              <a:t>Sciences</a:t>
            </a:r>
            <a:r>
              <a:rPr lang="de-DE" sz="1400" dirty="0"/>
              <a:t>, </a:t>
            </a:r>
            <a:r>
              <a:rPr lang="de-DE" sz="1400" i="1" dirty="0"/>
              <a:t>3</a:t>
            </a:r>
            <a:r>
              <a:rPr lang="de-DE" sz="1400" dirty="0"/>
              <a:t>(4), 151–162.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Van Dijk, H., </a:t>
            </a:r>
            <a:r>
              <a:rPr lang="de-DE" sz="1400" dirty="0" err="1"/>
              <a:t>Schoffelen</a:t>
            </a:r>
            <a:r>
              <a:rPr lang="de-DE" sz="1400" dirty="0"/>
              <a:t>, J.-M., </a:t>
            </a:r>
            <a:r>
              <a:rPr lang="de-DE" sz="1400" dirty="0" err="1"/>
              <a:t>Oostenveld</a:t>
            </a:r>
            <a:r>
              <a:rPr lang="de-DE" sz="1400" dirty="0"/>
              <a:t>, R., &amp; Jensen, O. (2008). Prestimulus </a:t>
            </a:r>
            <a:r>
              <a:rPr lang="de-DE" sz="1400" dirty="0" err="1"/>
              <a:t>Oscillatory</a:t>
            </a:r>
            <a:r>
              <a:rPr lang="de-DE" sz="1400" dirty="0"/>
              <a:t> </a:t>
            </a:r>
            <a:r>
              <a:rPr lang="de-DE" sz="1400" dirty="0" err="1"/>
              <a:t>Activity</a:t>
            </a:r>
            <a:r>
              <a:rPr lang="de-DE" sz="1400" dirty="0"/>
              <a:t> in </a:t>
            </a:r>
            <a:r>
              <a:rPr lang="de-DE" sz="1400" dirty="0" err="1"/>
              <a:t>the</a:t>
            </a:r>
            <a:r>
              <a:rPr lang="de-DE" sz="1400" dirty="0"/>
              <a:t> Alpha Band </a:t>
            </a:r>
            <a:r>
              <a:rPr lang="de-DE" sz="1400" dirty="0" err="1"/>
              <a:t>Predicts</a:t>
            </a:r>
            <a:r>
              <a:rPr lang="de-DE" sz="1400" dirty="0"/>
              <a:t> Visual </a:t>
            </a:r>
            <a:r>
              <a:rPr lang="de-DE" sz="1400" dirty="0" err="1"/>
              <a:t>Discrimination</a:t>
            </a:r>
            <a:r>
              <a:rPr lang="de-DE" sz="1400" dirty="0"/>
              <a:t> </a:t>
            </a:r>
            <a:r>
              <a:rPr lang="de-DE" sz="1400" dirty="0" err="1"/>
              <a:t>Ability</a:t>
            </a:r>
            <a:r>
              <a:rPr lang="de-DE" sz="1400" dirty="0"/>
              <a:t>, </a:t>
            </a:r>
            <a:r>
              <a:rPr lang="de-DE" sz="1400" i="1" dirty="0"/>
              <a:t>Journal </a:t>
            </a:r>
            <a:r>
              <a:rPr lang="de-DE" sz="1400" i="1" dirty="0" err="1"/>
              <a:t>of</a:t>
            </a:r>
            <a:r>
              <a:rPr lang="de-DE" sz="1400" i="1" dirty="0"/>
              <a:t> </a:t>
            </a:r>
            <a:r>
              <a:rPr lang="de-DE" sz="1400" i="1" dirty="0" err="1"/>
              <a:t>Neuroscience</a:t>
            </a:r>
            <a:r>
              <a:rPr lang="de-DE" sz="1400" dirty="0"/>
              <a:t>, </a:t>
            </a:r>
            <a:r>
              <a:rPr lang="de-DE" sz="1400" i="1" dirty="0"/>
              <a:t>28</a:t>
            </a:r>
            <a:r>
              <a:rPr lang="de-DE" sz="1400" dirty="0"/>
              <a:t>(8), 1816–1823. </a:t>
            </a:r>
          </a:p>
        </p:txBody>
      </p:sp>
    </p:spTree>
    <p:extLst>
      <p:ext uri="{BB962C8B-B14F-4D97-AF65-F5344CB8AC3E}">
        <p14:creationId xmlns:p14="http://schemas.microsoft.com/office/powerpoint/2010/main" val="20531542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References</a:t>
            </a: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431800" y="1223863"/>
            <a:ext cx="7773988" cy="4752528"/>
          </a:xfrm>
          <a:prstGeom prst="rect">
            <a:avLst/>
          </a:prstGeom>
        </p:spPr>
        <p:txBody>
          <a:bodyPr/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de-DE" sz="1400" dirty="0"/>
              <a:t>Busch, N. A., Dubois, J., &amp; </a:t>
            </a:r>
            <a:r>
              <a:rPr lang="de-DE" sz="1400" dirty="0" err="1"/>
              <a:t>Vanrullen</a:t>
            </a:r>
            <a:r>
              <a:rPr lang="de-DE" sz="1400" dirty="0"/>
              <a:t>, R. (2009). The </a:t>
            </a:r>
            <a:r>
              <a:rPr lang="de-DE" sz="1400" dirty="0" err="1"/>
              <a:t>phase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ongoing EEG </a:t>
            </a:r>
            <a:r>
              <a:rPr lang="de-DE" sz="1400" dirty="0" err="1"/>
              <a:t>oscillations</a:t>
            </a:r>
            <a:r>
              <a:rPr lang="de-DE" sz="1400" dirty="0"/>
              <a:t> </a:t>
            </a:r>
            <a:r>
              <a:rPr lang="de-DE" sz="1400" dirty="0" err="1"/>
              <a:t>predicts</a:t>
            </a:r>
            <a:r>
              <a:rPr lang="de-DE" sz="1400" dirty="0"/>
              <a:t> </a:t>
            </a:r>
            <a:r>
              <a:rPr lang="de-DE" sz="1400" dirty="0" err="1"/>
              <a:t>visual</a:t>
            </a:r>
            <a:r>
              <a:rPr lang="de-DE" sz="1400" dirty="0"/>
              <a:t> </a:t>
            </a:r>
            <a:r>
              <a:rPr lang="de-DE" sz="1400" dirty="0" err="1"/>
              <a:t>perception</a:t>
            </a:r>
            <a:r>
              <a:rPr lang="de-DE" sz="1400" dirty="0"/>
              <a:t>. </a:t>
            </a:r>
            <a:r>
              <a:rPr lang="de-DE" sz="1400" i="1" dirty="0"/>
              <a:t>The Journal </a:t>
            </a:r>
            <a:r>
              <a:rPr lang="de-DE" sz="1400" i="1" dirty="0" err="1"/>
              <a:t>of</a:t>
            </a:r>
            <a:r>
              <a:rPr lang="de-DE" sz="1400" i="1" dirty="0"/>
              <a:t> </a:t>
            </a:r>
            <a:r>
              <a:rPr lang="de-DE" sz="1400" i="1" dirty="0" err="1"/>
              <a:t>Neuroscience</a:t>
            </a:r>
            <a:r>
              <a:rPr lang="de-DE" sz="1400" dirty="0"/>
              <a:t>, </a:t>
            </a:r>
            <a:r>
              <a:rPr lang="de-DE" sz="1400" i="1" dirty="0"/>
              <a:t>29</a:t>
            </a:r>
            <a:r>
              <a:rPr lang="de-DE" sz="1400" dirty="0"/>
              <a:t>(24), 7869–7876. 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Jensen, O., </a:t>
            </a:r>
            <a:r>
              <a:rPr lang="de-DE" sz="1400" dirty="0" err="1"/>
              <a:t>Bonnefond</a:t>
            </a:r>
            <a:r>
              <a:rPr lang="de-DE" sz="1400" dirty="0"/>
              <a:t>, M., &amp; </a:t>
            </a:r>
            <a:r>
              <a:rPr lang="de-DE" sz="1400" dirty="0" err="1"/>
              <a:t>Vanrullen</a:t>
            </a:r>
            <a:r>
              <a:rPr lang="de-DE" sz="1400" dirty="0"/>
              <a:t>, R. (2012). An </a:t>
            </a:r>
            <a:r>
              <a:rPr lang="de-DE" sz="1400" dirty="0" err="1"/>
              <a:t>oscillatory</a:t>
            </a:r>
            <a:r>
              <a:rPr lang="de-DE" sz="1400" dirty="0"/>
              <a:t> </a:t>
            </a:r>
            <a:r>
              <a:rPr lang="de-DE" sz="1400" dirty="0" err="1"/>
              <a:t>mechanism</a:t>
            </a:r>
            <a:r>
              <a:rPr lang="de-DE" sz="1400" dirty="0"/>
              <a:t> </a:t>
            </a:r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/>
              <a:t>prioritizing</a:t>
            </a:r>
            <a:r>
              <a:rPr lang="de-DE" sz="1400" dirty="0"/>
              <a:t> </a:t>
            </a:r>
            <a:r>
              <a:rPr lang="de-DE" sz="1400" dirty="0" err="1"/>
              <a:t>salient</a:t>
            </a:r>
            <a:r>
              <a:rPr lang="de-DE" sz="1400" dirty="0"/>
              <a:t> </a:t>
            </a:r>
            <a:r>
              <a:rPr lang="de-DE" sz="1400" dirty="0" err="1"/>
              <a:t>unattended</a:t>
            </a:r>
            <a:r>
              <a:rPr lang="de-DE" sz="1400" dirty="0"/>
              <a:t> </a:t>
            </a:r>
            <a:r>
              <a:rPr lang="de-DE" sz="1400" dirty="0" err="1"/>
              <a:t>stimuli</a:t>
            </a:r>
            <a:r>
              <a:rPr lang="de-DE" sz="1400" dirty="0"/>
              <a:t>. </a:t>
            </a:r>
            <a:r>
              <a:rPr lang="de-DE" sz="1400" i="1" dirty="0"/>
              <a:t>Trends in </a:t>
            </a:r>
            <a:r>
              <a:rPr lang="de-DE" sz="1400" i="1" dirty="0" err="1"/>
              <a:t>Cognitive</a:t>
            </a:r>
            <a:r>
              <a:rPr lang="de-DE" sz="1400" i="1" dirty="0"/>
              <a:t> </a:t>
            </a:r>
            <a:r>
              <a:rPr lang="de-DE" sz="1400" i="1" dirty="0" err="1"/>
              <a:t>Sciences</a:t>
            </a:r>
            <a:r>
              <a:rPr lang="de-DE" sz="1400" dirty="0"/>
              <a:t>, </a:t>
            </a:r>
            <a:r>
              <a:rPr lang="de-DE" sz="1400" i="1" dirty="0"/>
              <a:t>16</a:t>
            </a:r>
            <a:r>
              <a:rPr lang="de-DE" sz="1400" dirty="0"/>
              <a:t>(4), 200–206. 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Thomson, H. (2010). Decoding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brain</a:t>
            </a:r>
            <a:r>
              <a:rPr lang="de-DE" sz="1400" dirty="0"/>
              <a:t> </a:t>
            </a:r>
            <a:r>
              <a:rPr lang="de-DE" sz="1400" dirty="0" err="1"/>
              <a:t>beat</a:t>
            </a:r>
            <a:r>
              <a:rPr lang="de-DE" sz="1400" dirty="0"/>
              <a:t>. </a:t>
            </a:r>
            <a:r>
              <a:rPr lang="de-DE" sz="1400" i="1" dirty="0"/>
              <a:t>New Scientist</a:t>
            </a:r>
            <a:r>
              <a:rPr lang="de-DE" sz="1400" dirty="0"/>
              <a:t>, </a:t>
            </a:r>
            <a:r>
              <a:rPr lang="de-DE" sz="1400" i="1" dirty="0"/>
              <a:t>2768</a:t>
            </a:r>
            <a:r>
              <a:rPr lang="de-DE" sz="1400" dirty="0"/>
              <a:t>, 1–4. </a:t>
            </a:r>
            <a:r>
              <a:rPr lang="de-DE" sz="1400" dirty="0">
                <a:hlinkClick r:id="rId3"/>
              </a:rPr>
              <a:t>http://doi.org/https://doi.org/10.1016/S0262-4079(10)61684-3</a:t>
            </a:r>
            <a:endParaRPr lang="de-DE" sz="1400" dirty="0"/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Keil, A., </a:t>
            </a:r>
            <a:r>
              <a:rPr lang="de-DE" sz="1400" dirty="0" err="1"/>
              <a:t>Debener</a:t>
            </a:r>
            <a:r>
              <a:rPr lang="de-DE" sz="1400" dirty="0"/>
              <a:t>, S., </a:t>
            </a:r>
            <a:r>
              <a:rPr lang="de-DE" sz="1400" dirty="0" err="1"/>
              <a:t>Gratton</a:t>
            </a:r>
            <a:r>
              <a:rPr lang="de-DE" sz="1400" dirty="0"/>
              <a:t>, G., </a:t>
            </a:r>
            <a:r>
              <a:rPr lang="de-DE" sz="1400" dirty="0" err="1"/>
              <a:t>Junghöfer</a:t>
            </a:r>
            <a:r>
              <a:rPr lang="de-DE" sz="1400" dirty="0"/>
              <a:t>, M., </a:t>
            </a:r>
            <a:r>
              <a:rPr lang="de-DE" sz="1400" dirty="0" err="1"/>
              <a:t>Kappenman</a:t>
            </a:r>
            <a:r>
              <a:rPr lang="de-DE" sz="1400" dirty="0"/>
              <a:t>, E. S., Luck, S. J., et al. (2014, </a:t>
            </a:r>
            <a:r>
              <a:rPr lang="de-DE" sz="1400" dirty="0" err="1"/>
              <a:t>January</a:t>
            </a:r>
            <a:r>
              <a:rPr lang="de-DE" sz="1400" dirty="0"/>
              <a:t>). </a:t>
            </a:r>
            <a:r>
              <a:rPr lang="de-DE" sz="1400" dirty="0" err="1"/>
              <a:t>Committee</a:t>
            </a:r>
            <a:r>
              <a:rPr lang="de-DE" sz="1400" dirty="0"/>
              <a:t> </a:t>
            </a:r>
            <a:r>
              <a:rPr lang="de-DE" sz="1400" dirty="0" err="1"/>
              <a:t>report</a:t>
            </a:r>
            <a:r>
              <a:rPr lang="de-DE" sz="1400" dirty="0"/>
              <a:t>: </a:t>
            </a:r>
            <a:r>
              <a:rPr lang="de-DE" sz="1400" dirty="0" err="1"/>
              <a:t>publication</a:t>
            </a:r>
            <a:r>
              <a:rPr lang="de-DE" sz="1400" dirty="0"/>
              <a:t> </a:t>
            </a:r>
            <a:r>
              <a:rPr lang="de-DE" sz="1400" dirty="0" err="1"/>
              <a:t>guidelines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recommendations</a:t>
            </a:r>
            <a:r>
              <a:rPr lang="de-DE" sz="1400" dirty="0"/>
              <a:t> </a:t>
            </a:r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/>
              <a:t>studies</a:t>
            </a:r>
            <a:r>
              <a:rPr lang="de-DE" sz="1400" dirty="0"/>
              <a:t> </a:t>
            </a:r>
            <a:r>
              <a:rPr lang="de-DE" sz="1400" dirty="0" err="1"/>
              <a:t>using</a:t>
            </a:r>
            <a:r>
              <a:rPr lang="de-DE" sz="1400" dirty="0"/>
              <a:t> </a:t>
            </a:r>
            <a:r>
              <a:rPr lang="de-DE" sz="1400" dirty="0" err="1"/>
              <a:t>electroencephalography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magnetoencephalography</a:t>
            </a:r>
            <a:r>
              <a:rPr lang="de-DE" sz="1400" dirty="0"/>
              <a:t>. </a:t>
            </a:r>
            <a:r>
              <a:rPr lang="de-DE" sz="1400" dirty="0" err="1"/>
              <a:t>Psychophysiology</a:t>
            </a:r>
            <a:r>
              <a:rPr lang="de-DE" sz="1400" dirty="0"/>
              <a:t>. http://</a:t>
            </a:r>
            <a:r>
              <a:rPr lang="de-DE" sz="1400" dirty="0" err="1"/>
              <a:t>doi.org</a:t>
            </a:r>
            <a:r>
              <a:rPr lang="de-DE" sz="1400" dirty="0"/>
              <a:t>/10.1111/psyp.12147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 err="1"/>
              <a:t>Comerchero</a:t>
            </a:r>
            <a:r>
              <a:rPr lang="de-DE" sz="1400" dirty="0"/>
              <a:t>, M. D., &amp; </a:t>
            </a:r>
            <a:r>
              <a:rPr lang="de-DE" sz="1400" dirty="0" err="1"/>
              <a:t>Polich</a:t>
            </a:r>
            <a:r>
              <a:rPr lang="de-DE" sz="1400" dirty="0"/>
              <a:t>, J. (1999). P3a </a:t>
            </a:r>
            <a:r>
              <a:rPr lang="de-DE" sz="1400" dirty="0" err="1"/>
              <a:t>and</a:t>
            </a:r>
            <a:r>
              <a:rPr lang="de-DE" sz="1400" dirty="0"/>
              <a:t> P3b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typical</a:t>
            </a:r>
            <a:r>
              <a:rPr lang="de-DE" sz="1400" dirty="0"/>
              <a:t> </a:t>
            </a:r>
            <a:r>
              <a:rPr lang="de-DE" sz="1400" dirty="0" err="1"/>
              <a:t>auditory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visual</a:t>
            </a:r>
            <a:r>
              <a:rPr lang="de-DE" sz="1400" dirty="0"/>
              <a:t> </a:t>
            </a:r>
            <a:r>
              <a:rPr lang="de-DE" sz="1400" dirty="0" err="1"/>
              <a:t>stimuli</a:t>
            </a:r>
            <a:r>
              <a:rPr lang="de-DE" sz="1400" dirty="0"/>
              <a:t>. Clinical </a:t>
            </a:r>
            <a:r>
              <a:rPr lang="de-DE" sz="1400" dirty="0" err="1"/>
              <a:t>Neurophysiology</a:t>
            </a:r>
            <a:r>
              <a:rPr lang="de-DE" sz="1400" dirty="0"/>
              <a:t> : Official Journal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International </a:t>
            </a:r>
            <a:r>
              <a:rPr lang="de-DE" sz="1400" dirty="0" err="1"/>
              <a:t>Federation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Clinical </a:t>
            </a:r>
            <a:r>
              <a:rPr lang="de-DE" sz="1400" dirty="0" err="1"/>
              <a:t>Neurophysiology</a:t>
            </a:r>
            <a:r>
              <a:rPr lang="de-DE" sz="1400" dirty="0"/>
              <a:t>, 110(1), 24–30.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Rockstroh, B., Müller, M., Cohen, R., &amp; </a:t>
            </a:r>
            <a:r>
              <a:rPr lang="de-DE" sz="1400" dirty="0" err="1"/>
              <a:t>Elbert</a:t>
            </a:r>
            <a:r>
              <a:rPr lang="de-DE" sz="1400" dirty="0"/>
              <a:t>, T. (1992). </a:t>
            </a:r>
            <a:r>
              <a:rPr lang="de-DE" sz="1400" dirty="0" err="1"/>
              <a:t>Probing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functional</a:t>
            </a:r>
            <a:r>
              <a:rPr lang="de-DE" sz="1400" dirty="0"/>
              <a:t> </a:t>
            </a:r>
            <a:r>
              <a:rPr lang="de-DE" sz="1400" dirty="0" err="1"/>
              <a:t>brain</a:t>
            </a:r>
            <a:r>
              <a:rPr lang="de-DE" sz="1400" dirty="0"/>
              <a:t> </a:t>
            </a:r>
            <a:r>
              <a:rPr lang="de-DE" sz="1400" dirty="0" err="1"/>
              <a:t>state</a:t>
            </a:r>
            <a:r>
              <a:rPr lang="de-DE" sz="1400" dirty="0"/>
              <a:t> </a:t>
            </a:r>
            <a:r>
              <a:rPr lang="de-DE" sz="1400" dirty="0" err="1"/>
              <a:t>during</a:t>
            </a:r>
            <a:r>
              <a:rPr lang="de-DE" sz="1400" dirty="0"/>
              <a:t> P300-evocation. Journal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Psychophysiology</a:t>
            </a:r>
            <a:r>
              <a:rPr lang="de-DE" sz="1400" dirty="0"/>
              <a:t>, 6, 175–175.</a:t>
            </a:r>
          </a:p>
        </p:txBody>
      </p:sp>
    </p:spTree>
    <p:extLst>
      <p:ext uri="{BB962C8B-B14F-4D97-AF65-F5344CB8AC3E}">
        <p14:creationId xmlns:p14="http://schemas.microsoft.com/office/powerpoint/2010/main" val="33350907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Structure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of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the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neocortex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3" name="Bild 2" descr="SixLayersNeoCortex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58"/>
          <a:stretch/>
        </p:blipFill>
        <p:spPr>
          <a:xfrm>
            <a:off x="3645446" y="1223863"/>
            <a:ext cx="4347343" cy="4732752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pic>
        <p:nvPicPr>
          <p:cNvPr id="2" name="Bild 1" descr="Kandel_59_9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0" r="44711" b="45512"/>
          <a:stretch/>
        </p:blipFill>
        <p:spPr>
          <a:xfrm rot="5400000">
            <a:off x="841626" y="1418859"/>
            <a:ext cx="2470535" cy="2080543"/>
          </a:xfrm>
          <a:prstGeom prst="rect">
            <a:avLst/>
          </a:prstGeom>
        </p:spPr>
      </p:pic>
      <p:pic>
        <p:nvPicPr>
          <p:cNvPr id="7" name="Bild 6" descr="Kandel_59_9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89" b="45512"/>
          <a:stretch/>
        </p:blipFill>
        <p:spPr>
          <a:xfrm>
            <a:off x="841626" y="3679824"/>
            <a:ext cx="2470643" cy="2080543"/>
          </a:xfrm>
          <a:prstGeom prst="rect">
            <a:avLst/>
          </a:prstGeom>
        </p:spPr>
      </p:pic>
      <p:cxnSp>
        <p:nvCxnSpPr>
          <p:cNvPr id="6" name="Gerade Verbindung 5"/>
          <p:cNvCxnSpPr/>
          <p:nvPr/>
        </p:nvCxnSpPr>
        <p:spPr bwMode="auto">
          <a:xfrm>
            <a:off x="791989" y="2375991"/>
            <a:ext cx="2520280" cy="0"/>
          </a:xfrm>
          <a:prstGeom prst="line">
            <a:avLst/>
          </a:prstGeom>
          <a:solidFill>
            <a:srgbClr val="00B8FF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2" name="Gruppierung 11"/>
          <p:cNvGrpSpPr/>
          <p:nvPr/>
        </p:nvGrpSpPr>
        <p:grpSpPr>
          <a:xfrm>
            <a:off x="2304157" y="3672135"/>
            <a:ext cx="1368152" cy="576064"/>
            <a:chOff x="2304157" y="3672135"/>
            <a:chExt cx="1368152" cy="576064"/>
          </a:xfrm>
        </p:grpSpPr>
        <p:sp>
          <p:nvSpPr>
            <p:cNvPr id="9" name="Rechteck 8"/>
            <p:cNvSpPr/>
            <p:nvPr/>
          </p:nvSpPr>
          <p:spPr bwMode="auto">
            <a:xfrm>
              <a:off x="2304157" y="3960167"/>
              <a:ext cx="216024" cy="288032"/>
            </a:xfrm>
            <a:prstGeom prst="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0"/>
                <a:cs typeface="SimSun" charset="0"/>
              </a:endParaRPr>
            </a:p>
          </p:txBody>
        </p:sp>
        <p:cxnSp>
          <p:nvCxnSpPr>
            <p:cNvPr id="11" name="Gerade Verbindung 10"/>
            <p:cNvCxnSpPr>
              <a:stCxn id="9" idx="0"/>
            </p:cNvCxnSpPr>
            <p:nvPr/>
          </p:nvCxnSpPr>
          <p:spPr bwMode="auto">
            <a:xfrm flipV="1">
              <a:off x="2412169" y="3672135"/>
              <a:ext cx="1260140" cy="288032"/>
            </a:xfrm>
            <a:prstGeom prst="line">
              <a:avLst/>
            </a:prstGeom>
            <a:solidFill>
              <a:srgbClr val="00B8FF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34666255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Structure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of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the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neocortex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InputOutputNeocort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41" y="1583903"/>
            <a:ext cx="7818538" cy="4176464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5609078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Interim Summary: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Structure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of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the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Neocortex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sp>
        <p:nvSpPr>
          <p:cNvPr id="7" name="Inhaltsplatzhalter 2"/>
          <p:cNvSpPr txBox="1">
            <a:spLocks/>
          </p:cNvSpPr>
          <p:nvPr/>
        </p:nvSpPr>
        <p:spPr bwMode="auto">
          <a:xfrm>
            <a:off x="431800" y="1516063"/>
            <a:ext cx="3168501" cy="42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Gray matter consists of (usually) 6 layers of neurons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Different layers serve different purposes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White matter consists of axon </a:t>
            </a:r>
            <a:r>
              <a:rPr lang="en-US" sz="2400" dirty="0" err="1">
                <a:ea typeface="ＭＳ Ｐゴシック" charset="0"/>
              </a:rPr>
              <a:t>fibre</a:t>
            </a:r>
            <a:r>
              <a:rPr lang="en-US" sz="2400" dirty="0">
                <a:ea typeface="ＭＳ Ｐゴシック" charset="0"/>
              </a:rPr>
              <a:t> bundles</a:t>
            </a:r>
          </a:p>
          <a:p>
            <a:pPr marL="0" indent="0"/>
            <a:endParaRPr lang="en-US" sz="2400" dirty="0">
              <a:ea typeface="ＭＳ Ｐゴシック" charset="0"/>
            </a:endParaRPr>
          </a:p>
        </p:txBody>
      </p:sp>
      <p:pic>
        <p:nvPicPr>
          <p:cNvPr id="2" name="Bild 1" descr="Cajal_cortex_drawing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109" y="1248818"/>
            <a:ext cx="4088712" cy="472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12433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 descr="Bear_3_1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17" y="1511895"/>
            <a:ext cx="3911959" cy="4464496"/>
          </a:xfrm>
          <a:prstGeom prst="rect">
            <a:avLst/>
          </a:prstGeom>
        </p:spPr>
      </p:pic>
      <p:pic>
        <p:nvPicPr>
          <p:cNvPr id="5" name="Bild 4" descr="Bear_2_1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861" y="1583903"/>
            <a:ext cx="4640000" cy="4320208"/>
          </a:xfrm>
          <a:prstGeom prst="rect">
            <a:avLst/>
          </a:prstGeom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Signals</a:t>
            </a: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2979498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Single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cell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recordings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Figure-3-Single-unit-recording-A-Schematic-showing-the-placement-of-the-tip-of-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33" y="1439887"/>
            <a:ext cx="5688534" cy="4189438"/>
          </a:xfrm>
          <a:prstGeom prst="rect">
            <a:avLst/>
          </a:prstGeom>
        </p:spPr>
      </p:pic>
      <p:pic>
        <p:nvPicPr>
          <p:cNvPr id="3" name="Bild 2" descr="CElegans_Adul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17387" y="2903121"/>
            <a:ext cx="4438636" cy="1944216"/>
          </a:xfrm>
          <a:prstGeom prst="rect">
            <a:avLst/>
          </a:prstGeom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 descr="Bear_5_15_al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49" y="1223863"/>
            <a:ext cx="6518665" cy="4444844"/>
          </a:xfrm>
          <a:prstGeom prst="rect">
            <a:avLst/>
          </a:prstGeom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Signals</a:t>
            </a: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269443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-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-Design">
      <a:majorFont>
        <a:latin typeface="Arial"/>
        <a:ea typeface="SimSun"/>
        <a:cs typeface="SimSun"/>
      </a:majorFont>
      <a:minorFont>
        <a:latin typeface="Arial"/>
        <a:ea typeface="SimSun"/>
        <a:cs typeface="SimSu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lnDef>
  </a:objectDefaults>
  <a:extraClrSchemeLst>
    <a:extraClrScheme>
      <a:clrScheme name="Office-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-Design">
  <a:themeElements>
    <a:clrScheme name="Office-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-Design">
      <a:majorFont>
        <a:latin typeface="Arial"/>
        <a:ea typeface="SimSun"/>
        <a:cs typeface="SimSun"/>
      </a:majorFont>
      <a:minorFont>
        <a:latin typeface="Arial"/>
        <a:ea typeface="SimSun"/>
        <a:cs typeface="SimSu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lnDef>
  </a:objectDefaults>
  <a:extraClrSchemeLst>
    <a:extraClrScheme>
      <a:clrScheme name="Office-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-Design">
  <a:themeElements>
    <a:clrScheme name="Office-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-Design">
      <a:majorFont>
        <a:latin typeface="Arial"/>
        <a:ea typeface="SimSun"/>
        <a:cs typeface="SimSun"/>
      </a:majorFont>
      <a:minorFont>
        <a:latin typeface="Arial"/>
        <a:ea typeface="SimSun"/>
        <a:cs typeface="SimSu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lnDef>
  </a:objectDefaults>
  <a:extraClrSchemeLst>
    <a:extraClrScheme>
      <a:clrScheme name="Office-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2515</Words>
  <Application>Microsoft Macintosh PowerPoint</Application>
  <PresentationFormat>Benutzerdefiniert</PresentationFormat>
  <Paragraphs>240</Paragraphs>
  <Slides>36</Slides>
  <Notes>27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36</vt:i4>
      </vt:variant>
    </vt:vector>
  </HeadingPairs>
  <TitlesOfParts>
    <vt:vector size="42" baseType="lpstr">
      <vt:lpstr>Arial</vt:lpstr>
      <vt:lpstr>D-DIN</vt:lpstr>
      <vt:lpstr>Times New Roman</vt:lpstr>
      <vt:lpstr>Office-Design</vt:lpstr>
      <vt:lpstr>1_Office-Design</vt:lpstr>
      <vt:lpstr>2_Office-Design</vt:lpstr>
      <vt:lpstr>Springschool 2022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P3 Experiment</vt:lpstr>
      <vt:lpstr>P3 Experiment</vt:lpstr>
      <vt:lpstr>PowerPoint-Präsentation</vt:lpstr>
      <vt:lpstr>P3 Analysis</vt:lpstr>
      <vt:lpstr>Authors‘ Checklist</vt:lpstr>
      <vt:lpstr>Authors‘ Checklist</vt:lpstr>
      <vt:lpstr>Authors‘ Checklist</vt:lpstr>
      <vt:lpstr>Authors‘ Checklist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</dc:title>
  <dc:creator>Universität Kiel  (CAU)</dc:creator>
  <cp:lastModifiedBy>Julian Keil</cp:lastModifiedBy>
  <cp:revision>183</cp:revision>
  <cp:lastPrinted>2019-02-20T10:35:32Z</cp:lastPrinted>
  <dcterms:created xsi:type="dcterms:W3CDTF">2010-06-02T10:39:48Z</dcterms:created>
  <dcterms:modified xsi:type="dcterms:W3CDTF">2022-02-22T17:33:22Z</dcterms:modified>
</cp:coreProperties>
</file>

<file path=docProps/thumbnail.jpeg>
</file>